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7" r:id="rId2"/>
  </p:sldMasterIdLst>
  <p:notesMasterIdLst>
    <p:notesMasterId r:id="rId19"/>
  </p:notesMasterIdLst>
  <p:sldIdLst>
    <p:sldId id="257" r:id="rId3"/>
    <p:sldId id="296" r:id="rId4"/>
    <p:sldId id="326" r:id="rId5"/>
    <p:sldId id="354" r:id="rId6"/>
    <p:sldId id="261" r:id="rId7"/>
    <p:sldId id="327" r:id="rId8"/>
    <p:sldId id="328" r:id="rId9"/>
    <p:sldId id="355" r:id="rId10"/>
    <p:sldId id="340" r:id="rId11"/>
    <p:sldId id="342" r:id="rId12"/>
    <p:sldId id="297" r:id="rId13"/>
    <p:sldId id="357" r:id="rId14"/>
    <p:sldId id="352" r:id="rId15"/>
    <p:sldId id="329" r:id="rId16"/>
    <p:sldId id="353"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showGuides="1">
      <p:cViewPr varScale="1">
        <p:scale>
          <a:sx n="82" d="100"/>
          <a:sy n="82" d="100"/>
        </p:scale>
        <p:origin x="634"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88D8B9-B1E6-43CC-8CE4-F2B57AE9536F}" type="datetimeFigureOut">
              <a:rPr lang="en-IN" smtClean="0"/>
              <a:t>20-12-2022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C26D0E-8520-475C-98CA-2B4C023C3D8E}" type="slidenum">
              <a:rPr lang="en-IN" smtClean="0"/>
              <a:t>‹#›</a:t>
            </a:fld>
            <a:endParaRPr lang="en-IN"/>
          </a:p>
        </p:txBody>
      </p:sp>
    </p:spTree>
    <p:extLst>
      <p:ext uri="{BB962C8B-B14F-4D97-AF65-F5344CB8AC3E}">
        <p14:creationId xmlns:p14="http://schemas.microsoft.com/office/powerpoint/2010/main" val="1682133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0044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5977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396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484444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670629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0090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0699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66645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3"/>
        </a:solidFill>
        <a:effectLst/>
      </p:bgPr>
    </p:bg>
    <p:spTree>
      <p:nvGrpSpPr>
        <p:cNvPr id="1" name="Shape 9"/>
        <p:cNvGrpSpPr/>
        <p:nvPr/>
      </p:nvGrpSpPr>
      <p:grpSpPr>
        <a:xfrm>
          <a:off x="0" y="0"/>
          <a:ext cx="0" cy="0"/>
          <a:chOff x="0" y="0"/>
          <a:chExt cx="0" cy="0"/>
        </a:xfrm>
      </p:grpSpPr>
      <p:sp>
        <p:nvSpPr>
          <p:cNvPr id="10" name="Google Shape;10;p2"/>
          <p:cNvSpPr/>
          <p:nvPr/>
        </p:nvSpPr>
        <p:spPr>
          <a:xfrm>
            <a:off x="133" y="3440900"/>
            <a:ext cx="12192000" cy="3417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p:nvPr/>
        </p:nvSpPr>
        <p:spPr>
          <a:xfrm>
            <a:off x="2538000" y="2382467"/>
            <a:ext cx="7116000" cy="2093200"/>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txBox="1">
            <a:spLocks noGrp="1"/>
          </p:cNvSpPr>
          <p:nvPr>
            <p:ph type="ctrTitle"/>
          </p:nvPr>
        </p:nvSpPr>
        <p:spPr>
          <a:xfrm>
            <a:off x="2592600" y="2441851"/>
            <a:ext cx="7006800" cy="1974400"/>
          </a:xfrm>
          <a:prstGeom prst="rect">
            <a:avLst/>
          </a:prstGeom>
          <a:solidFill>
            <a:schemeClr val="dk1"/>
          </a:solidFill>
        </p:spPr>
        <p:txBody>
          <a:bodyPr spcFirstLastPara="1" wrap="square" lIns="91425" tIns="91425" rIns="91425" bIns="91425" anchor="ctr" anchorCtr="0">
            <a:noAutofit/>
          </a:bodyPr>
          <a:lstStyle>
            <a:lvl1pPr lvl="0" algn="ctr">
              <a:spcBef>
                <a:spcPts val="0"/>
              </a:spcBef>
              <a:spcAft>
                <a:spcPts val="0"/>
              </a:spcAft>
              <a:buClr>
                <a:schemeClr val="lt1"/>
              </a:buClr>
              <a:buSzPts val="3600"/>
              <a:buNone/>
              <a:defRPr sz="4800">
                <a:solidFill>
                  <a:schemeClr val="lt1"/>
                </a:solidFill>
              </a:defRPr>
            </a:lvl1pPr>
            <a:lvl2pPr lvl="1" algn="ctr">
              <a:spcBef>
                <a:spcPts val="0"/>
              </a:spcBef>
              <a:spcAft>
                <a:spcPts val="0"/>
              </a:spcAft>
              <a:buClr>
                <a:schemeClr val="lt1"/>
              </a:buClr>
              <a:buSzPts val="3600"/>
              <a:buNone/>
              <a:defRPr sz="4800">
                <a:solidFill>
                  <a:schemeClr val="lt1"/>
                </a:solidFill>
              </a:defRPr>
            </a:lvl2pPr>
            <a:lvl3pPr lvl="2" algn="ctr">
              <a:spcBef>
                <a:spcPts val="0"/>
              </a:spcBef>
              <a:spcAft>
                <a:spcPts val="0"/>
              </a:spcAft>
              <a:buClr>
                <a:schemeClr val="lt1"/>
              </a:buClr>
              <a:buSzPts val="3600"/>
              <a:buNone/>
              <a:defRPr sz="4800">
                <a:solidFill>
                  <a:schemeClr val="lt1"/>
                </a:solidFill>
              </a:defRPr>
            </a:lvl3pPr>
            <a:lvl4pPr lvl="3" algn="ctr">
              <a:spcBef>
                <a:spcPts val="0"/>
              </a:spcBef>
              <a:spcAft>
                <a:spcPts val="0"/>
              </a:spcAft>
              <a:buClr>
                <a:schemeClr val="lt1"/>
              </a:buClr>
              <a:buSzPts val="3600"/>
              <a:buNone/>
              <a:defRPr sz="4800">
                <a:solidFill>
                  <a:schemeClr val="lt1"/>
                </a:solidFill>
              </a:defRPr>
            </a:lvl4pPr>
            <a:lvl5pPr lvl="4" algn="ctr">
              <a:spcBef>
                <a:spcPts val="0"/>
              </a:spcBef>
              <a:spcAft>
                <a:spcPts val="0"/>
              </a:spcAft>
              <a:buClr>
                <a:schemeClr val="lt1"/>
              </a:buClr>
              <a:buSzPts val="3600"/>
              <a:buNone/>
              <a:defRPr sz="4800">
                <a:solidFill>
                  <a:schemeClr val="lt1"/>
                </a:solidFill>
              </a:defRPr>
            </a:lvl5pPr>
            <a:lvl6pPr lvl="5" algn="ctr">
              <a:spcBef>
                <a:spcPts val="0"/>
              </a:spcBef>
              <a:spcAft>
                <a:spcPts val="0"/>
              </a:spcAft>
              <a:buClr>
                <a:schemeClr val="lt1"/>
              </a:buClr>
              <a:buSzPts val="3600"/>
              <a:buNone/>
              <a:defRPr sz="4800">
                <a:solidFill>
                  <a:schemeClr val="lt1"/>
                </a:solidFill>
              </a:defRPr>
            </a:lvl6pPr>
            <a:lvl7pPr lvl="6" algn="ctr">
              <a:spcBef>
                <a:spcPts val="0"/>
              </a:spcBef>
              <a:spcAft>
                <a:spcPts val="0"/>
              </a:spcAft>
              <a:buClr>
                <a:schemeClr val="lt1"/>
              </a:buClr>
              <a:buSzPts val="3600"/>
              <a:buNone/>
              <a:defRPr sz="4800">
                <a:solidFill>
                  <a:schemeClr val="lt1"/>
                </a:solidFill>
              </a:defRPr>
            </a:lvl7pPr>
            <a:lvl8pPr lvl="7" algn="ctr">
              <a:spcBef>
                <a:spcPts val="0"/>
              </a:spcBef>
              <a:spcAft>
                <a:spcPts val="0"/>
              </a:spcAft>
              <a:buClr>
                <a:schemeClr val="lt1"/>
              </a:buClr>
              <a:buSzPts val="3600"/>
              <a:buNone/>
              <a:defRPr sz="4800">
                <a:solidFill>
                  <a:schemeClr val="lt1"/>
                </a:solidFill>
              </a:defRPr>
            </a:lvl8pPr>
            <a:lvl9pPr lvl="8" algn="ctr">
              <a:spcBef>
                <a:spcPts val="0"/>
              </a:spcBef>
              <a:spcAft>
                <a:spcPts val="0"/>
              </a:spcAft>
              <a:buClr>
                <a:schemeClr val="lt1"/>
              </a:buClr>
              <a:buSzPts val="3600"/>
              <a:buNone/>
              <a:defRPr sz="4800">
                <a:solidFill>
                  <a:schemeClr val="lt1"/>
                </a:solidFill>
              </a:defRPr>
            </a:lvl9pPr>
          </a:lstStyle>
          <a:p>
            <a:endParaRPr/>
          </a:p>
        </p:txBody>
      </p:sp>
    </p:spTree>
    <p:extLst>
      <p:ext uri="{BB962C8B-B14F-4D97-AF65-F5344CB8AC3E}">
        <p14:creationId xmlns:p14="http://schemas.microsoft.com/office/powerpoint/2010/main" val="3712098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AE02F-2008-1D1F-0C0D-566F1457431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D23C50-1B77-95B6-81DB-47EE0B7B3C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BD161E-DC8F-C994-7235-DC531617B9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9B892E8-6671-E46E-2F51-F47DB60175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6B7F18-0510-7AA5-D0A2-8F8108CDD2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BA4558C-0AEE-2F4A-E1EA-CA9D1A336D91}"/>
              </a:ext>
            </a:extLst>
          </p:cNvPr>
          <p:cNvSpPr>
            <a:spLocks noGrp="1"/>
          </p:cNvSpPr>
          <p:nvPr>
            <p:ph type="dt" sz="half" idx="10"/>
          </p:nvPr>
        </p:nvSpPr>
        <p:spPr/>
        <p:txBody>
          <a:bodyPr/>
          <a:lstStyle/>
          <a:p>
            <a:fld id="{74036D60-4EB3-4829-A8E8-23BDBA11B10D}" type="datetimeFigureOut">
              <a:rPr lang="en-IN" smtClean="0"/>
              <a:t>20-12-2022</a:t>
            </a:fld>
            <a:endParaRPr lang="en-IN"/>
          </a:p>
        </p:txBody>
      </p:sp>
      <p:sp>
        <p:nvSpPr>
          <p:cNvPr id="8" name="Footer Placeholder 7">
            <a:extLst>
              <a:ext uri="{FF2B5EF4-FFF2-40B4-BE49-F238E27FC236}">
                <a16:creationId xmlns:a16="http://schemas.microsoft.com/office/drawing/2014/main" id="{44807DE5-11F2-EAFE-C199-745C22F50AE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932D85F-0CA4-067F-6197-06358D4C1060}"/>
              </a:ext>
            </a:extLst>
          </p:cNvPr>
          <p:cNvSpPr>
            <a:spLocks noGrp="1"/>
          </p:cNvSpPr>
          <p:nvPr>
            <p:ph type="sldNum" sz="quarter" idx="12"/>
          </p:nvPr>
        </p:nvSpPr>
        <p:spPr/>
        <p:txBody>
          <a:bodyPr/>
          <a:lstStyle/>
          <a:p>
            <a:fld id="{D59E1902-263B-44C8-AE89-3C2901C6FF5B}" type="slidenum">
              <a:rPr lang="en-IN" smtClean="0"/>
              <a:t>‹#›</a:t>
            </a:fld>
            <a:endParaRPr lang="en-IN"/>
          </a:p>
        </p:txBody>
      </p:sp>
    </p:spTree>
    <p:extLst>
      <p:ext uri="{BB962C8B-B14F-4D97-AF65-F5344CB8AC3E}">
        <p14:creationId xmlns:p14="http://schemas.microsoft.com/office/powerpoint/2010/main" val="2106052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0BE39-6EAB-AFF0-AD87-CB89FB32253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F9310C2-2C3A-D209-B244-51127546DC60}"/>
              </a:ext>
            </a:extLst>
          </p:cNvPr>
          <p:cNvSpPr>
            <a:spLocks noGrp="1"/>
          </p:cNvSpPr>
          <p:nvPr>
            <p:ph type="dt" sz="half" idx="10"/>
          </p:nvPr>
        </p:nvSpPr>
        <p:spPr/>
        <p:txBody>
          <a:bodyPr/>
          <a:lstStyle/>
          <a:p>
            <a:fld id="{74036D60-4EB3-4829-A8E8-23BDBA11B10D}" type="datetimeFigureOut">
              <a:rPr lang="en-IN" smtClean="0"/>
              <a:t>20-12-2022</a:t>
            </a:fld>
            <a:endParaRPr lang="en-IN"/>
          </a:p>
        </p:txBody>
      </p:sp>
      <p:sp>
        <p:nvSpPr>
          <p:cNvPr id="4" name="Footer Placeholder 3">
            <a:extLst>
              <a:ext uri="{FF2B5EF4-FFF2-40B4-BE49-F238E27FC236}">
                <a16:creationId xmlns:a16="http://schemas.microsoft.com/office/drawing/2014/main" id="{5B7F12E5-AE78-03F2-D032-476202BA8E7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3F841A4-A6C9-E460-4C05-B4CF5B845AE9}"/>
              </a:ext>
            </a:extLst>
          </p:cNvPr>
          <p:cNvSpPr>
            <a:spLocks noGrp="1"/>
          </p:cNvSpPr>
          <p:nvPr>
            <p:ph type="sldNum" sz="quarter" idx="12"/>
          </p:nvPr>
        </p:nvSpPr>
        <p:spPr/>
        <p:txBody>
          <a:bodyPr/>
          <a:lstStyle/>
          <a:p>
            <a:fld id="{D59E1902-263B-44C8-AE89-3C2901C6FF5B}" type="slidenum">
              <a:rPr lang="en-IN" smtClean="0"/>
              <a:t>‹#›</a:t>
            </a:fld>
            <a:endParaRPr lang="en-IN"/>
          </a:p>
        </p:txBody>
      </p:sp>
    </p:spTree>
    <p:extLst>
      <p:ext uri="{BB962C8B-B14F-4D97-AF65-F5344CB8AC3E}">
        <p14:creationId xmlns:p14="http://schemas.microsoft.com/office/powerpoint/2010/main" val="2113814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AFD9CF-36BC-A2E8-E67A-74708F5467AE}"/>
              </a:ext>
            </a:extLst>
          </p:cNvPr>
          <p:cNvSpPr>
            <a:spLocks noGrp="1"/>
          </p:cNvSpPr>
          <p:nvPr>
            <p:ph type="dt" sz="half" idx="10"/>
          </p:nvPr>
        </p:nvSpPr>
        <p:spPr/>
        <p:txBody>
          <a:bodyPr/>
          <a:lstStyle/>
          <a:p>
            <a:fld id="{74036D60-4EB3-4829-A8E8-23BDBA11B10D}" type="datetimeFigureOut">
              <a:rPr lang="en-IN" smtClean="0"/>
              <a:t>20-12-2022</a:t>
            </a:fld>
            <a:endParaRPr lang="en-IN"/>
          </a:p>
        </p:txBody>
      </p:sp>
      <p:sp>
        <p:nvSpPr>
          <p:cNvPr id="3" name="Footer Placeholder 2">
            <a:extLst>
              <a:ext uri="{FF2B5EF4-FFF2-40B4-BE49-F238E27FC236}">
                <a16:creationId xmlns:a16="http://schemas.microsoft.com/office/drawing/2014/main" id="{43460358-C8A5-ABEB-07B6-84099C176F6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D2E4B41-6EAD-7008-79ED-2A0734B0568E}"/>
              </a:ext>
            </a:extLst>
          </p:cNvPr>
          <p:cNvSpPr>
            <a:spLocks noGrp="1"/>
          </p:cNvSpPr>
          <p:nvPr>
            <p:ph type="sldNum" sz="quarter" idx="12"/>
          </p:nvPr>
        </p:nvSpPr>
        <p:spPr/>
        <p:txBody>
          <a:bodyPr/>
          <a:lstStyle/>
          <a:p>
            <a:fld id="{D59E1902-263B-44C8-AE89-3C2901C6FF5B}" type="slidenum">
              <a:rPr lang="en-IN" smtClean="0"/>
              <a:t>‹#›</a:t>
            </a:fld>
            <a:endParaRPr lang="en-IN"/>
          </a:p>
        </p:txBody>
      </p:sp>
    </p:spTree>
    <p:extLst>
      <p:ext uri="{BB962C8B-B14F-4D97-AF65-F5344CB8AC3E}">
        <p14:creationId xmlns:p14="http://schemas.microsoft.com/office/powerpoint/2010/main" val="511770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302BA-A5BE-993E-74F2-2511CAA2D6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C20E99A-DFDC-4A79-F74A-AECE44D1EF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7159B3C-76A9-DBBF-EC73-9D54CB9A56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FB675-17CE-B7BE-66D2-C8A0BADF5538}"/>
              </a:ext>
            </a:extLst>
          </p:cNvPr>
          <p:cNvSpPr>
            <a:spLocks noGrp="1"/>
          </p:cNvSpPr>
          <p:nvPr>
            <p:ph type="dt" sz="half" idx="10"/>
          </p:nvPr>
        </p:nvSpPr>
        <p:spPr/>
        <p:txBody>
          <a:bodyPr/>
          <a:lstStyle/>
          <a:p>
            <a:fld id="{74036D60-4EB3-4829-A8E8-23BDBA11B10D}" type="datetimeFigureOut">
              <a:rPr lang="en-IN" smtClean="0"/>
              <a:t>20-12-2022</a:t>
            </a:fld>
            <a:endParaRPr lang="en-IN"/>
          </a:p>
        </p:txBody>
      </p:sp>
      <p:sp>
        <p:nvSpPr>
          <p:cNvPr id="6" name="Footer Placeholder 5">
            <a:extLst>
              <a:ext uri="{FF2B5EF4-FFF2-40B4-BE49-F238E27FC236}">
                <a16:creationId xmlns:a16="http://schemas.microsoft.com/office/drawing/2014/main" id="{9B599578-DEA5-7831-2BBA-A0DAECFF404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7D907B-4466-2E33-F696-D638A9A56284}"/>
              </a:ext>
            </a:extLst>
          </p:cNvPr>
          <p:cNvSpPr>
            <a:spLocks noGrp="1"/>
          </p:cNvSpPr>
          <p:nvPr>
            <p:ph type="sldNum" sz="quarter" idx="12"/>
          </p:nvPr>
        </p:nvSpPr>
        <p:spPr/>
        <p:txBody>
          <a:bodyPr/>
          <a:lstStyle/>
          <a:p>
            <a:fld id="{D59E1902-263B-44C8-AE89-3C2901C6FF5B}" type="slidenum">
              <a:rPr lang="en-IN" smtClean="0"/>
              <a:t>‹#›</a:t>
            </a:fld>
            <a:endParaRPr lang="en-IN"/>
          </a:p>
        </p:txBody>
      </p:sp>
    </p:spTree>
    <p:extLst>
      <p:ext uri="{BB962C8B-B14F-4D97-AF65-F5344CB8AC3E}">
        <p14:creationId xmlns:p14="http://schemas.microsoft.com/office/powerpoint/2010/main" val="3956455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EDAE8-3A15-C1B5-653B-17CE6B2F8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AD61FC6-6E0F-41F1-222F-BF080BC5DC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F03D70B-2E85-53DD-6050-D1353F3F5C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88C921-AC99-212F-A431-09898763282F}"/>
              </a:ext>
            </a:extLst>
          </p:cNvPr>
          <p:cNvSpPr>
            <a:spLocks noGrp="1"/>
          </p:cNvSpPr>
          <p:nvPr>
            <p:ph type="dt" sz="half" idx="10"/>
          </p:nvPr>
        </p:nvSpPr>
        <p:spPr/>
        <p:txBody>
          <a:bodyPr/>
          <a:lstStyle/>
          <a:p>
            <a:fld id="{74036D60-4EB3-4829-A8E8-23BDBA11B10D}" type="datetimeFigureOut">
              <a:rPr lang="en-IN" smtClean="0"/>
              <a:t>20-12-2022</a:t>
            </a:fld>
            <a:endParaRPr lang="en-IN"/>
          </a:p>
        </p:txBody>
      </p:sp>
      <p:sp>
        <p:nvSpPr>
          <p:cNvPr id="6" name="Footer Placeholder 5">
            <a:extLst>
              <a:ext uri="{FF2B5EF4-FFF2-40B4-BE49-F238E27FC236}">
                <a16:creationId xmlns:a16="http://schemas.microsoft.com/office/drawing/2014/main" id="{FEA678DB-2846-24A6-D938-1A513481D5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CF7B2C-8AC0-D990-5244-A98D3444B2E2}"/>
              </a:ext>
            </a:extLst>
          </p:cNvPr>
          <p:cNvSpPr>
            <a:spLocks noGrp="1"/>
          </p:cNvSpPr>
          <p:nvPr>
            <p:ph type="sldNum" sz="quarter" idx="12"/>
          </p:nvPr>
        </p:nvSpPr>
        <p:spPr/>
        <p:txBody>
          <a:bodyPr/>
          <a:lstStyle/>
          <a:p>
            <a:fld id="{D59E1902-263B-44C8-AE89-3C2901C6FF5B}" type="slidenum">
              <a:rPr lang="en-IN" smtClean="0"/>
              <a:t>‹#›</a:t>
            </a:fld>
            <a:endParaRPr lang="en-IN"/>
          </a:p>
        </p:txBody>
      </p:sp>
    </p:spTree>
    <p:extLst>
      <p:ext uri="{BB962C8B-B14F-4D97-AF65-F5344CB8AC3E}">
        <p14:creationId xmlns:p14="http://schemas.microsoft.com/office/powerpoint/2010/main" val="3218208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F4EE9-5F27-9F45-8E41-16D6565EEC8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0E8814C-7167-2AB6-80E0-CCA5FEF0E8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ECF0E7-BB53-D811-0789-E16B7CC00754}"/>
              </a:ext>
            </a:extLst>
          </p:cNvPr>
          <p:cNvSpPr>
            <a:spLocks noGrp="1"/>
          </p:cNvSpPr>
          <p:nvPr>
            <p:ph type="dt" sz="half" idx="10"/>
          </p:nvPr>
        </p:nvSpPr>
        <p:spPr/>
        <p:txBody>
          <a:bodyPr/>
          <a:lstStyle/>
          <a:p>
            <a:fld id="{74036D60-4EB3-4829-A8E8-23BDBA11B10D}" type="datetimeFigureOut">
              <a:rPr lang="en-IN" smtClean="0"/>
              <a:t>20-12-2022</a:t>
            </a:fld>
            <a:endParaRPr lang="en-IN"/>
          </a:p>
        </p:txBody>
      </p:sp>
      <p:sp>
        <p:nvSpPr>
          <p:cNvPr id="5" name="Footer Placeholder 4">
            <a:extLst>
              <a:ext uri="{FF2B5EF4-FFF2-40B4-BE49-F238E27FC236}">
                <a16:creationId xmlns:a16="http://schemas.microsoft.com/office/drawing/2014/main" id="{CA676274-3C82-57F2-0F56-B059FCE128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7F7C7F-E31A-24A4-F29D-C372FA7A9299}"/>
              </a:ext>
            </a:extLst>
          </p:cNvPr>
          <p:cNvSpPr>
            <a:spLocks noGrp="1"/>
          </p:cNvSpPr>
          <p:nvPr>
            <p:ph type="sldNum" sz="quarter" idx="12"/>
          </p:nvPr>
        </p:nvSpPr>
        <p:spPr/>
        <p:txBody>
          <a:bodyPr/>
          <a:lstStyle/>
          <a:p>
            <a:fld id="{D59E1902-263B-44C8-AE89-3C2901C6FF5B}" type="slidenum">
              <a:rPr lang="en-IN" smtClean="0"/>
              <a:t>‹#›</a:t>
            </a:fld>
            <a:endParaRPr lang="en-IN"/>
          </a:p>
        </p:txBody>
      </p:sp>
    </p:spTree>
    <p:extLst>
      <p:ext uri="{BB962C8B-B14F-4D97-AF65-F5344CB8AC3E}">
        <p14:creationId xmlns:p14="http://schemas.microsoft.com/office/powerpoint/2010/main" val="8986088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32B298-60B3-835C-3F42-EFC55FC681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CE632C4-F2AB-40E7-5061-609CBA8F2B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7A22CB-4AB0-C827-0EB7-DF77378532C1}"/>
              </a:ext>
            </a:extLst>
          </p:cNvPr>
          <p:cNvSpPr>
            <a:spLocks noGrp="1"/>
          </p:cNvSpPr>
          <p:nvPr>
            <p:ph type="dt" sz="half" idx="10"/>
          </p:nvPr>
        </p:nvSpPr>
        <p:spPr/>
        <p:txBody>
          <a:bodyPr/>
          <a:lstStyle/>
          <a:p>
            <a:fld id="{74036D60-4EB3-4829-A8E8-23BDBA11B10D}" type="datetimeFigureOut">
              <a:rPr lang="en-IN" smtClean="0"/>
              <a:t>20-12-2022</a:t>
            </a:fld>
            <a:endParaRPr lang="en-IN"/>
          </a:p>
        </p:txBody>
      </p:sp>
      <p:sp>
        <p:nvSpPr>
          <p:cNvPr id="5" name="Footer Placeholder 4">
            <a:extLst>
              <a:ext uri="{FF2B5EF4-FFF2-40B4-BE49-F238E27FC236}">
                <a16:creationId xmlns:a16="http://schemas.microsoft.com/office/drawing/2014/main" id="{089CD413-7A79-9BA1-9FEA-7AEF052006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BE5AB2-1863-D13F-ADF9-20E69ACDC5E1}"/>
              </a:ext>
            </a:extLst>
          </p:cNvPr>
          <p:cNvSpPr>
            <a:spLocks noGrp="1"/>
          </p:cNvSpPr>
          <p:nvPr>
            <p:ph type="sldNum" sz="quarter" idx="12"/>
          </p:nvPr>
        </p:nvSpPr>
        <p:spPr/>
        <p:txBody>
          <a:bodyPr/>
          <a:lstStyle/>
          <a:p>
            <a:fld id="{D59E1902-263B-44C8-AE89-3C2901C6FF5B}" type="slidenum">
              <a:rPr lang="en-IN" smtClean="0"/>
              <a:t>‹#›</a:t>
            </a:fld>
            <a:endParaRPr lang="en-IN"/>
          </a:p>
        </p:txBody>
      </p:sp>
    </p:spTree>
    <p:extLst>
      <p:ext uri="{BB962C8B-B14F-4D97-AF65-F5344CB8AC3E}">
        <p14:creationId xmlns:p14="http://schemas.microsoft.com/office/powerpoint/2010/main" val="2573192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6"/>
        <p:cNvGrpSpPr/>
        <p:nvPr/>
      </p:nvGrpSpPr>
      <p:grpSpPr>
        <a:xfrm>
          <a:off x="0" y="0"/>
          <a:ext cx="0" cy="0"/>
          <a:chOff x="0" y="0"/>
          <a:chExt cx="0" cy="0"/>
        </a:xfrm>
      </p:grpSpPr>
      <p:sp>
        <p:nvSpPr>
          <p:cNvPr id="27" name="Google Shape;27;p5"/>
          <p:cNvSpPr/>
          <p:nvPr/>
        </p:nvSpPr>
        <p:spPr>
          <a:xfrm>
            <a:off x="133" y="0"/>
            <a:ext cx="12192000" cy="10624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5"/>
          <p:cNvSpPr/>
          <p:nvPr/>
        </p:nvSpPr>
        <p:spPr>
          <a:xfrm>
            <a:off x="2369700" y="697300"/>
            <a:ext cx="7452800" cy="729200"/>
          </a:xfrm>
          <a:prstGeom prst="rect">
            <a:avLst/>
          </a:prstGeom>
          <a:no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5"/>
          <p:cNvSpPr txBox="1">
            <a:spLocks noGrp="1"/>
          </p:cNvSpPr>
          <p:nvPr>
            <p:ph type="title"/>
          </p:nvPr>
        </p:nvSpPr>
        <p:spPr>
          <a:xfrm>
            <a:off x="2413600" y="743351"/>
            <a:ext cx="7364800" cy="6372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30" name="Google Shape;30;p5"/>
          <p:cNvSpPr txBox="1">
            <a:spLocks noGrp="1"/>
          </p:cNvSpPr>
          <p:nvPr>
            <p:ph type="body" idx="1"/>
          </p:nvPr>
        </p:nvSpPr>
        <p:spPr>
          <a:xfrm>
            <a:off x="609600" y="1871075"/>
            <a:ext cx="10972800" cy="46968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endParaRPr/>
          </a:p>
        </p:txBody>
      </p:sp>
      <p:sp>
        <p:nvSpPr>
          <p:cNvPr id="31" name="Google Shape;31;p5"/>
          <p:cNvSpPr txBox="1">
            <a:spLocks noGrp="1"/>
          </p:cNvSpPr>
          <p:nvPr>
            <p:ph type="sldNum" idx="12"/>
          </p:nvPr>
        </p:nvSpPr>
        <p:spPr>
          <a:xfrm>
            <a:off x="5730200" y="6352999"/>
            <a:ext cx="731600" cy="4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48113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2"/>
        <p:cNvGrpSpPr/>
        <p:nvPr/>
      </p:nvGrpSpPr>
      <p:grpSpPr>
        <a:xfrm>
          <a:off x="0" y="0"/>
          <a:ext cx="0" cy="0"/>
          <a:chOff x="0" y="0"/>
          <a:chExt cx="0" cy="0"/>
        </a:xfrm>
      </p:grpSpPr>
      <p:sp>
        <p:nvSpPr>
          <p:cNvPr id="53" name="Google Shape;53;p9"/>
          <p:cNvSpPr/>
          <p:nvPr/>
        </p:nvSpPr>
        <p:spPr>
          <a:xfrm>
            <a:off x="133" y="5795700"/>
            <a:ext cx="12192000" cy="10624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9"/>
          <p:cNvSpPr txBox="1">
            <a:spLocks noGrp="1"/>
          </p:cNvSpPr>
          <p:nvPr>
            <p:ph type="body" idx="1"/>
          </p:nvPr>
        </p:nvSpPr>
        <p:spPr>
          <a:xfrm>
            <a:off x="609600" y="5795700"/>
            <a:ext cx="10972800" cy="739200"/>
          </a:xfrm>
          <a:prstGeom prst="rect">
            <a:avLst/>
          </a:prstGeom>
        </p:spPr>
        <p:txBody>
          <a:bodyPr spcFirstLastPara="1" wrap="square" lIns="91425" tIns="91425" rIns="91425" bIns="91425" anchor="ctr" anchorCtr="0">
            <a:noAutofit/>
          </a:bodyPr>
          <a:lstStyle>
            <a:lvl1pPr marL="609585" lvl="0" indent="-304792" algn="ctr">
              <a:spcBef>
                <a:spcPts val="480"/>
              </a:spcBef>
              <a:spcAft>
                <a:spcPts val="0"/>
              </a:spcAft>
              <a:buClr>
                <a:schemeClr val="accent1"/>
              </a:buClr>
              <a:buSzPts val="1400"/>
              <a:buFont typeface="Merriweather"/>
              <a:buNone/>
              <a:defRPr sz="1867" i="1">
                <a:solidFill>
                  <a:schemeClr val="accent1"/>
                </a:solidFill>
                <a:latin typeface="Merriweather"/>
                <a:ea typeface="Merriweather"/>
                <a:cs typeface="Merriweather"/>
                <a:sym typeface="Merriweather"/>
              </a:defRPr>
            </a:lvl1pPr>
          </a:lstStyle>
          <a:p>
            <a:endParaRPr/>
          </a:p>
        </p:txBody>
      </p:sp>
      <p:sp>
        <p:nvSpPr>
          <p:cNvPr id="55" name="Google Shape;55;p9"/>
          <p:cNvSpPr txBox="1">
            <a:spLocks noGrp="1"/>
          </p:cNvSpPr>
          <p:nvPr>
            <p:ph type="sldNum" idx="12"/>
          </p:nvPr>
        </p:nvSpPr>
        <p:spPr>
          <a:xfrm>
            <a:off x="5730200" y="6352999"/>
            <a:ext cx="731600" cy="403600"/>
          </a:xfrm>
          <a:prstGeom prst="rect">
            <a:avLst/>
          </a:prstGeom>
        </p:spPr>
        <p:txBody>
          <a:bodyPr spcFirstLastPara="1" wrap="square" lIns="91425" tIns="91425" rIns="91425" bIns="91425" anchor="t" anchorCtr="0">
            <a:noAutofit/>
          </a:bodyPr>
          <a:lstStyle>
            <a:lvl1pPr lvl="0">
              <a:buNone/>
              <a:defRPr>
                <a:solidFill>
                  <a:schemeClr val="accent1"/>
                </a:solidFill>
                <a:latin typeface="Merriweather"/>
                <a:ea typeface="Merriweather"/>
                <a:cs typeface="Merriweather"/>
                <a:sym typeface="Merriweather"/>
              </a:defRPr>
            </a:lvl1pPr>
            <a:lvl2pPr lvl="1">
              <a:buNone/>
              <a:defRPr>
                <a:solidFill>
                  <a:schemeClr val="accent1"/>
                </a:solidFill>
                <a:latin typeface="Merriweather"/>
                <a:ea typeface="Merriweather"/>
                <a:cs typeface="Merriweather"/>
                <a:sym typeface="Merriweather"/>
              </a:defRPr>
            </a:lvl2pPr>
            <a:lvl3pPr lvl="2">
              <a:buNone/>
              <a:defRPr>
                <a:solidFill>
                  <a:schemeClr val="accent1"/>
                </a:solidFill>
                <a:latin typeface="Merriweather"/>
                <a:ea typeface="Merriweather"/>
                <a:cs typeface="Merriweather"/>
                <a:sym typeface="Merriweather"/>
              </a:defRPr>
            </a:lvl3pPr>
            <a:lvl4pPr lvl="3">
              <a:buNone/>
              <a:defRPr>
                <a:solidFill>
                  <a:schemeClr val="accent1"/>
                </a:solidFill>
                <a:latin typeface="Merriweather"/>
                <a:ea typeface="Merriweather"/>
                <a:cs typeface="Merriweather"/>
                <a:sym typeface="Merriweather"/>
              </a:defRPr>
            </a:lvl4pPr>
            <a:lvl5pPr lvl="4">
              <a:buNone/>
              <a:defRPr>
                <a:solidFill>
                  <a:schemeClr val="accent1"/>
                </a:solidFill>
                <a:latin typeface="Merriweather"/>
                <a:ea typeface="Merriweather"/>
                <a:cs typeface="Merriweather"/>
                <a:sym typeface="Merriweather"/>
              </a:defRPr>
            </a:lvl5pPr>
            <a:lvl6pPr lvl="5">
              <a:buNone/>
              <a:defRPr>
                <a:solidFill>
                  <a:schemeClr val="accent1"/>
                </a:solidFill>
                <a:latin typeface="Merriweather"/>
                <a:ea typeface="Merriweather"/>
                <a:cs typeface="Merriweather"/>
                <a:sym typeface="Merriweather"/>
              </a:defRPr>
            </a:lvl6pPr>
            <a:lvl7pPr lvl="6">
              <a:buNone/>
              <a:defRPr>
                <a:solidFill>
                  <a:schemeClr val="accent1"/>
                </a:solidFill>
                <a:latin typeface="Merriweather"/>
                <a:ea typeface="Merriweather"/>
                <a:cs typeface="Merriweather"/>
                <a:sym typeface="Merriweather"/>
              </a:defRPr>
            </a:lvl7pPr>
            <a:lvl8pPr lvl="7">
              <a:buNone/>
              <a:defRPr>
                <a:solidFill>
                  <a:schemeClr val="accent1"/>
                </a:solidFill>
                <a:latin typeface="Merriweather"/>
                <a:ea typeface="Merriweather"/>
                <a:cs typeface="Merriweather"/>
                <a:sym typeface="Merriweather"/>
              </a:defRPr>
            </a:lvl8pPr>
            <a:lvl9pPr lvl="8">
              <a:buNone/>
              <a:defRPr>
                <a:solidFill>
                  <a:schemeClr val="accent1"/>
                </a:solidFill>
                <a:latin typeface="Merriweather"/>
                <a:ea typeface="Merriweather"/>
                <a:cs typeface="Merriweather"/>
                <a:sym typeface="Merriweather"/>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93455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light" type="blank">
  <p:cSld name="Blank light">
    <p:bg>
      <p:bgPr>
        <a:solidFill>
          <a:schemeClr val="accent3"/>
        </a:solidFill>
        <a:effectLst/>
      </p:bgPr>
    </p:bg>
    <p:spTree>
      <p:nvGrpSpPr>
        <p:cNvPr id="1" name="Shape 56"/>
        <p:cNvGrpSpPr/>
        <p:nvPr/>
      </p:nvGrpSpPr>
      <p:grpSpPr>
        <a:xfrm>
          <a:off x="0" y="0"/>
          <a:ext cx="0" cy="0"/>
          <a:chOff x="0" y="0"/>
          <a:chExt cx="0" cy="0"/>
        </a:xfrm>
      </p:grpSpPr>
      <p:sp>
        <p:nvSpPr>
          <p:cNvPr id="57" name="Google Shape;57;p10"/>
          <p:cNvSpPr/>
          <p:nvPr/>
        </p:nvSpPr>
        <p:spPr>
          <a:xfrm>
            <a:off x="430400" y="438000"/>
            <a:ext cx="11331200" cy="5982000"/>
          </a:xfrm>
          <a:prstGeom prst="rect">
            <a:avLst/>
          </a:prstGeom>
          <a:noFill/>
          <a:ln w="9525" cap="flat" cmpd="sng">
            <a:solidFill>
              <a:schemeClr val="dk1"/>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10"/>
          <p:cNvSpPr/>
          <p:nvPr/>
        </p:nvSpPr>
        <p:spPr>
          <a:xfrm>
            <a:off x="514059" y="519300"/>
            <a:ext cx="11164000" cy="5819600"/>
          </a:xfrm>
          <a:prstGeom prst="rect">
            <a:avLst/>
          </a:prstGeom>
          <a:noFill/>
          <a:ln w="28575" cap="flat" cmpd="sng">
            <a:solidFill>
              <a:schemeClr val="dk1"/>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10"/>
          <p:cNvSpPr txBox="1">
            <a:spLocks noGrp="1"/>
          </p:cNvSpPr>
          <p:nvPr>
            <p:ph type="sldNum" idx="12"/>
          </p:nvPr>
        </p:nvSpPr>
        <p:spPr>
          <a:xfrm>
            <a:off x="5730200" y="6352999"/>
            <a:ext cx="731600" cy="4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95264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txBox="1">
            <a:spLocks noGrp="1"/>
          </p:cNvSpPr>
          <p:nvPr>
            <p:ph type="sldNum" idx="12"/>
          </p:nvPr>
        </p:nvSpPr>
        <p:spPr>
          <a:xfrm>
            <a:off x="5730200" y="6352999"/>
            <a:ext cx="731600" cy="403600"/>
          </a:xfrm>
          <a:prstGeom prst="rect">
            <a:avLst/>
          </a:prstGeom>
          <a:ln>
            <a:noFill/>
          </a:ln>
        </p:spPr>
        <p:txBody>
          <a:bodyPr spcFirstLastPara="1" wrap="square" lIns="91425" tIns="91425" rIns="91425" bIns="91425" anchor="t" anchorCtr="0">
            <a:noAutofit/>
          </a:bodyPr>
          <a:lstStyle>
            <a:lvl1pPr lvl="0">
              <a:buNone/>
              <a:defRPr>
                <a:solidFill>
                  <a:schemeClr val="accent3"/>
                </a:solidFill>
              </a:defRPr>
            </a:lvl1pPr>
            <a:lvl2pPr lvl="1">
              <a:buNone/>
              <a:defRPr>
                <a:solidFill>
                  <a:schemeClr val="accent3"/>
                </a:solidFill>
              </a:defRPr>
            </a:lvl2pPr>
            <a:lvl3pPr lvl="2">
              <a:buNone/>
              <a:defRPr>
                <a:solidFill>
                  <a:schemeClr val="accent3"/>
                </a:solidFill>
              </a:defRPr>
            </a:lvl3pPr>
            <a:lvl4pPr lvl="3">
              <a:buNone/>
              <a:defRPr>
                <a:solidFill>
                  <a:schemeClr val="accent3"/>
                </a:solidFill>
              </a:defRPr>
            </a:lvl4pPr>
            <a:lvl5pPr lvl="4">
              <a:buNone/>
              <a:defRPr>
                <a:solidFill>
                  <a:schemeClr val="accent3"/>
                </a:solidFill>
              </a:defRPr>
            </a:lvl5pPr>
            <a:lvl6pPr lvl="5">
              <a:buNone/>
              <a:defRPr>
                <a:solidFill>
                  <a:schemeClr val="accent3"/>
                </a:solidFill>
              </a:defRPr>
            </a:lvl6pPr>
            <a:lvl7pPr lvl="6">
              <a:buNone/>
              <a:defRPr>
                <a:solidFill>
                  <a:schemeClr val="accent3"/>
                </a:solidFill>
              </a:defRPr>
            </a:lvl7pPr>
            <a:lvl8pPr lvl="7">
              <a:buNone/>
              <a:defRPr>
                <a:solidFill>
                  <a:schemeClr val="accent3"/>
                </a:solidFill>
              </a:defRPr>
            </a:lvl8pPr>
            <a:lvl9pPr lvl="8">
              <a:buNone/>
              <a:defRPr>
                <a:solidFill>
                  <a:schemeClr val="accent3"/>
                </a:solidFill>
              </a:defRPr>
            </a:lvl9pPr>
          </a:lstStyle>
          <a:p>
            <a:fld id="{00000000-1234-1234-1234-123412341234}" type="slidenum">
              <a:rPr lang="en" smtClean="0"/>
              <a:pPr/>
              <a:t>‹#›</a:t>
            </a:fld>
            <a:endParaRPr lang="en"/>
          </a:p>
        </p:txBody>
      </p:sp>
      <p:sp>
        <p:nvSpPr>
          <p:cNvPr id="62" name="Google Shape;62;p11"/>
          <p:cNvSpPr/>
          <p:nvPr/>
        </p:nvSpPr>
        <p:spPr>
          <a:xfrm>
            <a:off x="430400" y="438000"/>
            <a:ext cx="11331200" cy="5982000"/>
          </a:xfrm>
          <a:prstGeom prst="rect">
            <a:avLst/>
          </a:prstGeom>
          <a:noFill/>
          <a:ln w="9525" cap="flat" cmpd="sng">
            <a:solidFill>
              <a:schemeClr val="accent3"/>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 name="Google Shape;63;p11"/>
          <p:cNvSpPr/>
          <p:nvPr/>
        </p:nvSpPr>
        <p:spPr>
          <a:xfrm>
            <a:off x="514059" y="519300"/>
            <a:ext cx="11164000" cy="5819600"/>
          </a:xfrm>
          <a:prstGeom prst="rect">
            <a:avLst/>
          </a:prstGeom>
          <a:noFill/>
          <a:ln w="28575" cap="flat" cmpd="sng">
            <a:solidFill>
              <a:schemeClr val="accent3"/>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568460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15375-3DA3-B413-EB1F-4C0406CF6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655EDB6-8547-9708-F0CE-E1E8A85F54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A50A3B6-86EB-2E48-53FE-6CAE3C77345D}"/>
              </a:ext>
            </a:extLst>
          </p:cNvPr>
          <p:cNvSpPr>
            <a:spLocks noGrp="1"/>
          </p:cNvSpPr>
          <p:nvPr>
            <p:ph type="dt" sz="half" idx="10"/>
          </p:nvPr>
        </p:nvSpPr>
        <p:spPr/>
        <p:txBody>
          <a:bodyPr/>
          <a:lstStyle/>
          <a:p>
            <a:fld id="{74036D60-4EB3-4829-A8E8-23BDBA11B10D}" type="datetimeFigureOut">
              <a:rPr lang="en-IN" smtClean="0"/>
              <a:t>20-12-2022</a:t>
            </a:fld>
            <a:endParaRPr lang="en-IN"/>
          </a:p>
        </p:txBody>
      </p:sp>
      <p:sp>
        <p:nvSpPr>
          <p:cNvPr id="5" name="Footer Placeholder 4">
            <a:extLst>
              <a:ext uri="{FF2B5EF4-FFF2-40B4-BE49-F238E27FC236}">
                <a16:creationId xmlns:a16="http://schemas.microsoft.com/office/drawing/2014/main" id="{C1AE40AA-21BB-128A-CE9B-65E8D1B94E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B59B4C-875E-E338-2461-DC6EC9B489DD}"/>
              </a:ext>
            </a:extLst>
          </p:cNvPr>
          <p:cNvSpPr>
            <a:spLocks noGrp="1"/>
          </p:cNvSpPr>
          <p:nvPr>
            <p:ph type="sldNum" sz="quarter" idx="12"/>
          </p:nvPr>
        </p:nvSpPr>
        <p:spPr/>
        <p:txBody>
          <a:bodyPr/>
          <a:lstStyle/>
          <a:p>
            <a:fld id="{D59E1902-263B-44C8-AE89-3C2901C6FF5B}" type="slidenum">
              <a:rPr lang="en-IN" smtClean="0"/>
              <a:t>‹#›</a:t>
            </a:fld>
            <a:endParaRPr lang="en-IN"/>
          </a:p>
        </p:txBody>
      </p:sp>
    </p:spTree>
    <p:extLst>
      <p:ext uri="{BB962C8B-B14F-4D97-AF65-F5344CB8AC3E}">
        <p14:creationId xmlns:p14="http://schemas.microsoft.com/office/powerpoint/2010/main" val="1119816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A6C3E-9670-493C-C86E-41F6DDD8CDC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A3A45A1-AC6F-6570-224A-ECF7920454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A2D158-3234-4EFC-4FC1-409468155686}"/>
              </a:ext>
            </a:extLst>
          </p:cNvPr>
          <p:cNvSpPr>
            <a:spLocks noGrp="1"/>
          </p:cNvSpPr>
          <p:nvPr>
            <p:ph type="dt" sz="half" idx="10"/>
          </p:nvPr>
        </p:nvSpPr>
        <p:spPr/>
        <p:txBody>
          <a:bodyPr/>
          <a:lstStyle/>
          <a:p>
            <a:fld id="{74036D60-4EB3-4829-A8E8-23BDBA11B10D}" type="datetimeFigureOut">
              <a:rPr lang="en-IN" smtClean="0"/>
              <a:t>20-12-2022</a:t>
            </a:fld>
            <a:endParaRPr lang="en-IN"/>
          </a:p>
        </p:txBody>
      </p:sp>
      <p:sp>
        <p:nvSpPr>
          <p:cNvPr id="5" name="Footer Placeholder 4">
            <a:extLst>
              <a:ext uri="{FF2B5EF4-FFF2-40B4-BE49-F238E27FC236}">
                <a16:creationId xmlns:a16="http://schemas.microsoft.com/office/drawing/2014/main" id="{ADA3A87C-EA83-EC3F-C917-9F6A442AFB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F86A6B-07CC-EAD5-905D-AFF1879FEF81}"/>
              </a:ext>
            </a:extLst>
          </p:cNvPr>
          <p:cNvSpPr>
            <a:spLocks noGrp="1"/>
          </p:cNvSpPr>
          <p:nvPr>
            <p:ph type="sldNum" sz="quarter" idx="12"/>
          </p:nvPr>
        </p:nvSpPr>
        <p:spPr/>
        <p:txBody>
          <a:bodyPr/>
          <a:lstStyle/>
          <a:p>
            <a:fld id="{D59E1902-263B-44C8-AE89-3C2901C6FF5B}" type="slidenum">
              <a:rPr lang="en-IN" smtClean="0"/>
              <a:t>‹#›</a:t>
            </a:fld>
            <a:endParaRPr lang="en-IN"/>
          </a:p>
        </p:txBody>
      </p:sp>
    </p:spTree>
    <p:extLst>
      <p:ext uri="{BB962C8B-B14F-4D97-AF65-F5344CB8AC3E}">
        <p14:creationId xmlns:p14="http://schemas.microsoft.com/office/powerpoint/2010/main" val="1143745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663F0-EC2E-2E54-5E46-8CC583F92F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EB4459A-F8C4-D5D6-6DDB-35182F0F02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5C391D-D98F-1821-3E11-F2F72DAF1B06}"/>
              </a:ext>
            </a:extLst>
          </p:cNvPr>
          <p:cNvSpPr>
            <a:spLocks noGrp="1"/>
          </p:cNvSpPr>
          <p:nvPr>
            <p:ph type="dt" sz="half" idx="10"/>
          </p:nvPr>
        </p:nvSpPr>
        <p:spPr/>
        <p:txBody>
          <a:bodyPr/>
          <a:lstStyle/>
          <a:p>
            <a:fld id="{74036D60-4EB3-4829-A8E8-23BDBA11B10D}" type="datetimeFigureOut">
              <a:rPr lang="en-IN" smtClean="0"/>
              <a:t>20-12-2022</a:t>
            </a:fld>
            <a:endParaRPr lang="en-IN"/>
          </a:p>
        </p:txBody>
      </p:sp>
      <p:sp>
        <p:nvSpPr>
          <p:cNvPr id="5" name="Footer Placeholder 4">
            <a:extLst>
              <a:ext uri="{FF2B5EF4-FFF2-40B4-BE49-F238E27FC236}">
                <a16:creationId xmlns:a16="http://schemas.microsoft.com/office/drawing/2014/main" id="{C46BA994-AA82-50A2-991B-225EC295F8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585EF8-EB87-0F17-A0AA-5348622E8991}"/>
              </a:ext>
            </a:extLst>
          </p:cNvPr>
          <p:cNvSpPr>
            <a:spLocks noGrp="1"/>
          </p:cNvSpPr>
          <p:nvPr>
            <p:ph type="sldNum" sz="quarter" idx="12"/>
          </p:nvPr>
        </p:nvSpPr>
        <p:spPr/>
        <p:txBody>
          <a:bodyPr/>
          <a:lstStyle/>
          <a:p>
            <a:fld id="{D59E1902-263B-44C8-AE89-3C2901C6FF5B}" type="slidenum">
              <a:rPr lang="en-IN" smtClean="0"/>
              <a:t>‹#›</a:t>
            </a:fld>
            <a:endParaRPr lang="en-IN"/>
          </a:p>
        </p:txBody>
      </p:sp>
    </p:spTree>
    <p:extLst>
      <p:ext uri="{BB962C8B-B14F-4D97-AF65-F5344CB8AC3E}">
        <p14:creationId xmlns:p14="http://schemas.microsoft.com/office/powerpoint/2010/main" val="73036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9CDB0-BF11-6D4D-CAAC-DD0D1E22104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D42BDF-B104-BEF8-ACAD-E51191565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DBA9BBB-64D6-41D0-E8FB-8E7C1509FC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83EB725-F25C-83E0-9B54-0DB382D1D17F}"/>
              </a:ext>
            </a:extLst>
          </p:cNvPr>
          <p:cNvSpPr>
            <a:spLocks noGrp="1"/>
          </p:cNvSpPr>
          <p:nvPr>
            <p:ph type="dt" sz="half" idx="10"/>
          </p:nvPr>
        </p:nvSpPr>
        <p:spPr/>
        <p:txBody>
          <a:bodyPr/>
          <a:lstStyle/>
          <a:p>
            <a:fld id="{74036D60-4EB3-4829-A8E8-23BDBA11B10D}" type="datetimeFigureOut">
              <a:rPr lang="en-IN" smtClean="0"/>
              <a:t>20-12-2022</a:t>
            </a:fld>
            <a:endParaRPr lang="en-IN"/>
          </a:p>
        </p:txBody>
      </p:sp>
      <p:sp>
        <p:nvSpPr>
          <p:cNvPr id="6" name="Footer Placeholder 5">
            <a:extLst>
              <a:ext uri="{FF2B5EF4-FFF2-40B4-BE49-F238E27FC236}">
                <a16:creationId xmlns:a16="http://schemas.microsoft.com/office/drawing/2014/main" id="{9B7E96B1-2D5E-46B3-64FB-4646E0375D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CD38D3-5E73-BA93-6336-7D672EF56D16}"/>
              </a:ext>
            </a:extLst>
          </p:cNvPr>
          <p:cNvSpPr>
            <a:spLocks noGrp="1"/>
          </p:cNvSpPr>
          <p:nvPr>
            <p:ph type="sldNum" sz="quarter" idx="12"/>
          </p:nvPr>
        </p:nvSpPr>
        <p:spPr/>
        <p:txBody>
          <a:bodyPr/>
          <a:lstStyle/>
          <a:p>
            <a:fld id="{D59E1902-263B-44C8-AE89-3C2901C6FF5B}" type="slidenum">
              <a:rPr lang="en-IN" smtClean="0"/>
              <a:t>‹#›</a:t>
            </a:fld>
            <a:endParaRPr lang="en-IN"/>
          </a:p>
        </p:txBody>
      </p:sp>
    </p:spTree>
    <p:extLst>
      <p:ext uri="{BB962C8B-B14F-4D97-AF65-F5344CB8AC3E}">
        <p14:creationId xmlns:p14="http://schemas.microsoft.com/office/powerpoint/2010/main" val="41274802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13733" y="742400"/>
            <a:ext cx="7364800" cy="637200"/>
          </a:xfrm>
          <a:prstGeom prst="rect">
            <a:avLst/>
          </a:prstGeom>
          <a:solidFill>
            <a:schemeClr val="dk1"/>
          </a:solidFill>
          <a:ln>
            <a:noFill/>
          </a:ln>
        </p:spPr>
        <p:txBody>
          <a:bodyPr spcFirstLastPara="1" wrap="square" lIns="91425" tIns="91425" rIns="91425" bIns="91425" anchor="ctr" anchorCtr="0">
            <a:noAutofit/>
          </a:bodyPr>
          <a:lstStyle>
            <a:lvl1pPr lvl="0"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1pPr>
            <a:lvl2pPr lvl="1"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2pPr>
            <a:lvl3pPr lvl="2"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3pPr>
            <a:lvl4pPr lvl="3"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4pPr>
            <a:lvl5pPr lvl="4"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5pPr>
            <a:lvl6pPr lvl="5"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6pPr>
            <a:lvl7pPr lvl="6"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7pPr>
            <a:lvl8pPr lvl="7"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8pPr>
            <a:lvl9pPr lvl="8"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609600" y="1793467"/>
            <a:ext cx="10972800" cy="47744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dk1"/>
              </a:buClr>
              <a:buSzPts val="1800"/>
              <a:buFont typeface="Raleway"/>
              <a:buChar char="◉"/>
              <a:defRPr sz="2400">
                <a:solidFill>
                  <a:schemeClr val="dk1"/>
                </a:solidFill>
                <a:latin typeface="Raleway"/>
                <a:ea typeface="Raleway"/>
                <a:cs typeface="Raleway"/>
                <a:sym typeface="Raleway"/>
              </a:defRPr>
            </a:lvl1pPr>
            <a:lvl2pPr marL="914400" lvl="1"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2pPr>
            <a:lvl3pPr marL="1371600" lvl="2"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3pPr>
            <a:lvl4pPr marL="1828800" lvl="3"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4pPr>
            <a:lvl5pPr marL="2286000" lvl="4"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5pPr>
            <a:lvl6pPr marL="2743200" lvl="5"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6pPr>
            <a:lvl7pPr marL="3200400" lvl="6"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7pPr>
            <a:lvl8pPr marL="3657600" lvl="7"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8pPr>
            <a:lvl9pPr marL="4114800" lvl="8"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5730200" y="6352999"/>
            <a:ext cx="731600" cy="403600"/>
          </a:xfrm>
          <a:prstGeom prst="rect">
            <a:avLst/>
          </a:prstGeom>
          <a:noFill/>
          <a:ln>
            <a:noFill/>
          </a:ln>
        </p:spPr>
        <p:txBody>
          <a:bodyPr spcFirstLastPara="1" wrap="square" lIns="91425" tIns="91425" rIns="91425" bIns="91425" anchor="t" anchorCtr="0">
            <a:noAutofit/>
          </a:bodyPr>
          <a:lstStyle>
            <a:lvl1pPr lvl="0" algn="ctr">
              <a:buNone/>
              <a:defRPr sz="1467">
                <a:solidFill>
                  <a:schemeClr val="dk1"/>
                </a:solidFill>
                <a:latin typeface="Merriweather"/>
                <a:ea typeface="Merriweather"/>
                <a:cs typeface="Merriweather"/>
                <a:sym typeface="Merriweather"/>
              </a:defRPr>
            </a:lvl1pPr>
            <a:lvl2pPr lvl="1" algn="ctr">
              <a:buNone/>
              <a:defRPr sz="1467">
                <a:solidFill>
                  <a:schemeClr val="dk1"/>
                </a:solidFill>
                <a:latin typeface="Merriweather"/>
                <a:ea typeface="Merriweather"/>
                <a:cs typeface="Merriweather"/>
                <a:sym typeface="Merriweather"/>
              </a:defRPr>
            </a:lvl2pPr>
            <a:lvl3pPr lvl="2" algn="ctr">
              <a:buNone/>
              <a:defRPr sz="1467">
                <a:solidFill>
                  <a:schemeClr val="dk1"/>
                </a:solidFill>
                <a:latin typeface="Merriweather"/>
                <a:ea typeface="Merriweather"/>
                <a:cs typeface="Merriweather"/>
                <a:sym typeface="Merriweather"/>
              </a:defRPr>
            </a:lvl3pPr>
            <a:lvl4pPr lvl="3" algn="ctr">
              <a:buNone/>
              <a:defRPr sz="1467">
                <a:solidFill>
                  <a:schemeClr val="dk1"/>
                </a:solidFill>
                <a:latin typeface="Merriweather"/>
                <a:ea typeface="Merriweather"/>
                <a:cs typeface="Merriweather"/>
                <a:sym typeface="Merriweather"/>
              </a:defRPr>
            </a:lvl4pPr>
            <a:lvl5pPr lvl="4" algn="ctr">
              <a:buNone/>
              <a:defRPr sz="1467">
                <a:solidFill>
                  <a:schemeClr val="dk1"/>
                </a:solidFill>
                <a:latin typeface="Merriweather"/>
                <a:ea typeface="Merriweather"/>
                <a:cs typeface="Merriweather"/>
                <a:sym typeface="Merriweather"/>
              </a:defRPr>
            </a:lvl5pPr>
            <a:lvl6pPr lvl="5" algn="ctr">
              <a:buNone/>
              <a:defRPr sz="1467">
                <a:solidFill>
                  <a:schemeClr val="dk1"/>
                </a:solidFill>
                <a:latin typeface="Merriweather"/>
                <a:ea typeface="Merriweather"/>
                <a:cs typeface="Merriweather"/>
                <a:sym typeface="Merriweather"/>
              </a:defRPr>
            </a:lvl6pPr>
            <a:lvl7pPr lvl="6" algn="ctr">
              <a:buNone/>
              <a:defRPr sz="1467">
                <a:solidFill>
                  <a:schemeClr val="dk1"/>
                </a:solidFill>
                <a:latin typeface="Merriweather"/>
                <a:ea typeface="Merriweather"/>
                <a:cs typeface="Merriweather"/>
                <a:sym typeface="Merriweather"/>
              </a:defRPr>
            </a:lvl7pPr>
            <a:lvl8pPr lvl="7" algn="ctr">
              <a:buNone/>
              <a:defRPr sz="1467">
                <a:solidFill>
                  <a:schemeClr val="dk1"/>
                </a:solidFill>
                <a:latin typeface="Merriweather"/>
                <a:ea typeface="Merriweather"/>
                <a:cs typeface="Merriweather"/>
                <a:sym typeface="Merriweather"/>
              </a:defRPr>
            </a:lvl8pPr>
            <a:lvl9pPr lvl="8" algn="ctr">
              <a:buNone/>
              <a:defRPr sz="1467">
                <a:solidFill>
                  <a:schemeClr val="dk1"/>
                </a:solidFill>
                <a:latin typeface="Merriweather"/>
                <a:ea typeface="Merriweather"/>
                <a:cs typeface="Merriweather"/>
                <a:sym typeface="Merriweather"/>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21275280"/>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6F9B3B-681A-7374-453F-8F87DACD35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A6C26D-2E9E-C939-6CB5-B32AE52481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D62D6E-5129-27EB-D1B0-5F2B588D41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036D60-4EB3-4829-A8E8-23BDBA11B10D}" type="datetimeFigureOut">
              <a:rPr lang="en-IN" smtClean="0"/>
              <a:t>20-12-2022</a:t>
            </a:fld>
            <a:endParaRPr lang="en-IN"/>
          </a:p>
        </p:txBody>
      </p:sp>
      <p:sp>
        <p:nvSpPr>
          <p:cNvPr id="5" name="Footer Placeholder 4">
            <a:extLst>
              <a:ext uri="{FF2B5EF4-FFF2-40B4-BE49-F238E27FC236}">
                <a16:creationId xmlns:a16="http://schemas.microsoft.com/office/drawing/2014/main" id="{3E50C94D-DEB6-5421-4DA3-C6AAE9A102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0F63EA3-B263-35B4-2954-3C68B28A86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9E1902-263B-44C8-AE89-3C2901C6FF5B}" type="slidenum">
              <a:rPr lang="en-IN" smtClean="0"/>
              <a:t>‹#›</a:t>
            </a:fld>
            <a:endParaRPr lang="en-IN"/>
          </a:p>
        </p:txBody>
      </p:sp>
    </p:spTree>
    <p:extLst>
      <p:ext uri="{BB962C8B-B14F-4D97-AF65-F5344CB8AC3E}">
        <p14:creationId xmlns:p14="http://schemas.microsoft.com/office/powerpoint/2010/main" val="413601671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2"/>
          <p:cNvSpPr txBox="1">
            <a:spLocks noGrp="1"/>
          </p:cNvSpPr>
          <p:nvPr>
            <p:ph type="ctrTitle"/>
          </p:nvPr>
        </p:nvSpPr>
        <p:spPr>
          <a:xfrm>
            <a:off x="680720" y="1996572"/>
            <a:ext cx="10810240" cy="2782156"/>
          </a:xfrm>
          <a:prstGeom prst="rect">
            <a:avLst/>
          </a:prstGeom>
        </p:spPr>
        <p:txBody>
          <a:bodyPr spcFirstLastPara="1" wrap="square" lIns="121900" tIns="121900" rIns="121900" bIns="121900" anchor="ctr" anchorCtr="0">
            <a:noAutofit/>
          </a:bodyPr>
          <a:lstStyle/>
          <a:p>
            <a:r>
              <a:rPr lang="en-US" dirty="0"/>
              <a:t>Image-to-Image Translation with Generative Adversarial Networks</a:t>
            </a:r>
            <a:endParaRPr dirty="0"/>
          </a:p>
        </p:txBody>
      </p:sp>
      <p:sp>
        <p:nvSpPr>
          <p:cNvPr id="4" name="Google Shape;323;p34">
            <a:extLst>
              <a:ext uri="{FF2B5EF4-FFF2-40B4-BE49-F238E27FC236}">
                <a16:creationId xmlns:a16="http://schemas.microsoft.com/office/drawing/2014/main" id="{ECC9916B-F479-461B-AB63-56B9CD1CE2ED}"/>
              </a:ext>
            </a:extLst>
          </p:cNvPr>
          <p:cNvSpPr txBox="1">
            <a:spLocks/>
          </p:cNvSpPr>
          <p:nvPr/>
        </p:nvSpPr>
        <p:spPr>
          <a:xfrm>
            <a:off x="5730200" y="6352999"/>
            <a:ext cx="731600" cy="40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fld id="{00000000-1234-1234-1234-123412341234}" type="slidenum">
              <a:rPr lang="en" sz="1867" kern="0">
                <a:solidFill>
                  <a:srgbClr val="FFFFFF"/>
                </a:solidFill>
              </a:rPr>
              <a:pPr algn="ctr" defTabSz="1219170"/>
              <a:t>1</a:t>
            </a:fld>
            <a:endParaRPr lang="en" sz="1867" kern="0" dirty="0">
              <a:solidFill>
                <a:srgbClr val="FFFFFF"/>
              </a:solidFill>
            </a:endParaRPr>
          </a:p>
        </p:txBody>
      </p:sp>
      <p:sp>
        <p:nvSpPr>
          <p:cNvPr id="8" name="TextBox 7">
            <a:extLst>
              <a:ext uri="{FF2B5EF4-FFF2-40B4-BE49-F238E27FC236}">
                <a16:creationId xmlns:a16="http://schemas.microsoft.com/office/drawing/2014/main" id="{97B55380-F86F-D352-6070-44172F26883E}"/>
              </a:ext>
            </a:extLst>
          </p:cNvPr>
          <p:cNvSpPr txBox="1"/>
          <p:nvPr/>
        </p:nvSpPr>
        <p:spPr>
          <a:xfrm>
            <a:off x="9036430" y="4775379"/>
            <a:ext cx="3146609" cy="2082621"/>
          </a:xfrm>
          <a:prstGeom prst="rect">
            <a:avLst/>
          </a:prstGeom>
          <a:noFill/>
        </p:spPr>
        <p:txBody>
          <a:bodyPr wrap="square">
            <a:spAutoFit/>
          </a:bodyPr>
          <a:lstStyle/>
          <a:p>
            <a:pPr marL="0" marR="0" lvl="0" indent="0" defTabSz="914400" rtl="0" eaLnBrk="1" fontAlgn="auto" latinLnBrk="0" hangingPunct="1">
              <a:lnSpc>
                <a:spcPct val="100000"/>
              </a:lnSpc>
              <a:spcBef>
                <a:spcPts val="800"/>
              </a:spcBef>
              <a:spcAft>
                <a:spcPts val="0"/>
              </a:spcAft>
              <a:buClr>
                <a:srgbClr val="222222"/>
              </a:buClr>
              <a:buSzPts val="1800"/>
              <a:buFont typeface="Raleway"/>
              <a:buNone/>
              <a:tabLst/>
              <a:defRPr/>
            </a:pPr>
            <a:r>
              <a:rPr kumimoji="0" lang="en" sz="1600" i="0" u="none" strike="noStrike" kern="0" cap="none" spc="0" normalizeH="0" baseline="0" noProof="0" dirty="0">
                <a:ln>
                  <a:noFill/>
                </a:ln>
                <a:solidFill>
                  <a:schemeClr val="bg1"/>
                </a:solidFill>
                <a:effectLst/>
                <a:uLnTx/>
                <a:uFillTx/>
                <a:latin typeface="Raleway"/>
                <a:sym typeface="Raleway"/>
              </a:rPr>
              <a:t>Guided by,</a:t>
            </a:r>
          </a:p>
          <a:p>
            <a:pPr marL="0" marR="0" lvl="0" indent="0" defTabSz="914400" rtl="0" eaLnBrk="1" fontAlgn="auto" latinLnBrk="0" hangingPunct="1">
              <a:lnSpc>
                <a:spcPct val="100000"/>
              </a:lnSpc>
              <a:spcBef>
                <a:spcPts val="800"/>
              </a:spcBef>
              <a:spcAft>
                <a:spcPts val="0"/>
              </a:spcAft>
              <a:buClr>
                <a:srgbClr val="222222"/>
              </a:buClr>
              <a:buSzPts val="1800"/>
              <a:buFont typeface="Raleway"/>
              <a:buNone/>
              <a:tabLst/>
              <a:defRPr/>
            </a:pPr>
            <a:r>
              <a:rPr kumimoji="0" lang="en-IN" sz="1600" i="0" u="none" strike="noStrike" kern="0" cap="none" spc="0" normalizeH="0" baseline="0" noProof="0" dirty="0">
                <a:ln>
                  <a:noFill/>
                </a:ln>
                <a:solidFill>
                  <a:schemeClr val="bg1"/>
                </a:solidFill>
                <a:effectLst/>
                <a:uLnTx/>
                <a:uFillTx/>
                <a:latin typeface="Raleway"/>
                <a:sym typeface="Raleway"/>
              </a:rPr>
              <a:t>Prof. Dinesh Naik</a:t>
            </a:r>
            <a:endParaRPr kumimoji="0" lang="en" sz="1600" i="0" u="none" strike="noStrike" kern="0" cap="none" spc="0" normalizeH="0" baseline="0" noProof="0" dirty="0">
              <a:ln>
                <a:noFill/>
              </a:ln>
              <a:solidFill>
                <a:schemeClr val="bg1"/>
              </a:solidFill>
              <a:effectLst/>
              <a:uLnTx/>
              <a:uFillTx/>
              <a:latin typeface="Raleway"/>
              <a:sym typeface="Raleway"/>
            </a:endParaRPr>
          </a:p>
          <a:p>
            <a:pPr marL="0" marR="0" lvl="0" indent="0" defTabSz="914400" rtl="0" eaLnBrk="1" fontAlgn="auto" latinLnBrk="0" hangingPunct="1">
              <a:lnSpc>
                <a:spcPct val="100000"/>
              </a:lnSpc>
              <a:spcBef>
                <a:spcPts val="800"/>
              </a:spcBef>
              <a:spcAft>
                <a:spcPts val="0"/>
              </a:spcAft>
              <a:buClr>
                <a:srgbClr val="222222"/>
              </a:buClr>
              <a:buSzPts val="1800"/>
              <a:buFont typeface="Raleway"/>
              <a:buNone/>
              <a:tabLst/>
              <a:defRPr/>
            </a:pPr>
            <a:endParaRPr kumimoji="0" lang="en" sz="1600" i="0" u="none" strike="noStrike" kern="0" cap="none" spc="0" normalizeH="0" baseline="0" noProof="0" dirty="0">
              <a:ln>
                <a:noFill/>
              </a:ln>
              <a:solidFill>
                <a:schemeClr val="bg1"/>
              </a:solidFill>
              <a:effectLst/>
              <a:uLnTx/>
              <a:uFillTx/>
              <a:latin typeface="Raleway"/>
              <a:sym typeface="Raleway"/>
            </a:endParaRPr>
          </a:p>
          <a:p>
            <a:pPr marL="0" marR="0" lvl="0" indent="0" defTabSz="914400" rtl="0" eaLnBrk="1" fontAlgn="auto" latinLnBrk="0" hangingPunct="1">
              <a:lnSpc>
                <a:spcPct val="100000"/>
              </a:lnSpc>
              <a:spcBef>
                <a:spcPts val="800"/>
              </a:spcBef>
              <a:spcAft>
                <a:spcPts val="0"/>
              </a:spcAft>
              <a:buClr>
                <a:srgbClr val="222222"/>
              </a:buClr>
              <a:buSzPts val="1800"/>
              <a:buFont typeface="Raleway"/>
              <a:buNone/>
              <a:tabLst/>
              <a:defRPr/>
            </a:pPr>
            <a:r>
              <a:rPr kumimoji="0" lang="en" sz="1600" i="0" u="none" strike="noStrike" kern="0" cap="none" spc="0" normalizeH="0" baseline="0" noProof="0" dirty="0">
                <a:ln>
                  <a:noFill/>
                </a:ln>
                <a:solidFill>
                  <a:schemeClr val="bg1"/>
                </a:solidFill>
                <a:effectLst/>
                <a:uLnTx/>
                <a:uFillTx/>
                <a:latin typeface="Raleway"/>
                <a:sym typeface="Raleway"/>
              </a:rPr>
              <a:t>Presented by,</a:t>
            </a:r>
          </a:p>
          <a:p>
            <a:pPr marL="0" marR="0" lvl="0" indent="0" defTabSz="914400" rtl="0" eaLnBrk="1" fontAlgn="auto" latinLnBrk="0" hangingPunct="1">
              <a:lnSpc>
                <a:spcPct val="100000"/>
              </a:lnSpc>
              <a:spcBef>
                <a:spcPts val="800"/>
              </a:spcBef>
              <a:spcAft>
                <a:spcPts val="0"/>
              </a:spcAft>
              <a:buClr>
                <a:srgbClr val="222222"/>
              </a:buClr>
              <a:buSzPts val="1800"/>
              <a:buFont typeface="Raleway"/>
              <a:buNone/>
              <a:tabLst/>
              <a:defRPr/>
            </a:pPr>
            <a:r>
              <a:rPr lang="en" sz="1600" kern="0" dirty="0">
                <a:solidFill>
                  <a:schemeClr val="bg1"/>
                </a:solidFill>
                <a:latin typeface="Raleway"/>
                <a:sym typeface="Raleway"/>
              </a:rPr>
              <a:t>222IT018 - </a:t>
            </a:r>
            <a:r>
              <a:rPr kumimoji="0" lang="en" sz="1600" i="0" u="none" strike="noStrike" kern="0" cap="none" spc="0" normalizeH="0" baseline="0" noProof="0" dirty="0">
                <a:ln>
                  <a:noFill/>
                </a:ln>
                <a:solidFill>
                  <a:schemeClr val="bg1"/>
                </a:solidFill>
                <a:effectLst/>
                <a:uLnTx/>
                <a:uFillTx/>
                <a:latin typeface="Raleway"/>
                <a:sym typeface="Raleway"/>
              </a:rPr>
              <a:t>Pankaj Kumar Magar </a:t>
            </a:r>
          </a:p>
          <a:p>
            <a:pPr marL="0" marR="0" lvl="0" indent="0" defTabSz="914400" rtl="0" eaLnBrk="1" fontAlgn="auto" latinLnBrk="0" hangingPunct="1">
              <a:lnSpc>
                <a:spcPct val="100000"/>
              </a:lnSpc>
              <a:spcBef>
                <a:spcPts val="800"/>
              </a:spcBef>
              <a:spcAft>
                <a:spcPts val="0"/>
              </a:spcAft>
              <a:buClr>
                <a:srgbClr val="222222"/>
              </a:buClr>
              <a:buSzPts val="1800"/>
              <a:buFont typeface="Raleway"/>
              <a:buNone/>
              <a:tabLst/>
              <a:defRPr/>
            </a:pPr>
            <a:r>
              <a:rPr kumimoji="0" lang="en-IN" sz="1600" i="0" u="none" strike="noStrike" kern="0" cap="none" spc="0" normalizeH="0" baseline="0" noProof="0" dirty="0">
                <a:ln>
                  <a:noFill/>
                </a:ln>
                <a:solidFill>
                  <a:schemeClr val="bg1"/>
                </a:solidFill>
                <a:effectLst/>
                <a:uLnTx/>
                <a:uFillTx/>
                <a:latin typeface="Raleway"/>
                <a:sym typeface="Raleway"/>
              </a:rPr>
              <a:t>222IT034 - Vedant Parwal</a:t>
            </a:r>
          </a:p>
        </p:txBody>
      </p:sp>
      <p:pic>
        <p:nvPicPr>
          <p:cNvPr id="14" name="Picture 13">
            <a:extLst>
              <a:ext uri="{FF2B5EF4-FFF2-40B4-BE49-F238E27FC236}">
                <a16:creationId xmlns:a16="http://schemas.microsoft.com/office/drawing/2014/main" id="{9E1AB45C-0093-F963-FC3E-B426893EA4FA}"/>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079734" y="17930"/>
            <a:ext cx="2050462" cy="193785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9AC7F6-2726-7AD5-A5D7-F8F306524148}"/>
              </a:ext>
            </a:extLst>
          </p:cNvPr>
          <p:cNvSpPr>
            <a:spLocks noGrp="1"/>
          </p:cNvSpPr>
          <p:nvPr>
            <p:ph type="sldNum" idx="12"/>
          </p:nvPr>
        </p:nvSpPr>
        <p:spPr/>
        <p:txBody>
          <a:bodyPr/>
          <a:lstStyle/>
          <a:p>
            <a:fld id="{00000000-1234-1234-1234-123412341234}" type="slidenum">
              <a:rPr lang="en" smtClean="0"/>
              <a:pPr/>
              <a:t>10</a:t>
            </a:fld>
            <a:endParaRPr lang="en"/>
          </a:p>
        </p:txBody>
      </p:sp>
      <p:sp>
        <p:nvSpPr>
          <p:cNvPr id="15" name="Google Shape;109;p17">
            <a:extLst>
              <a:ext uri="{FF2B5EF4-FFF2-40B4-BE49-F238E27FC236}">
                <a16:creationId xmlns:a16="http://schemas.microsoft.com/office/drawing/2014/main" id="{0C01538A-84F7-3A13-8F82-4E03D54E6D71}"/>
              </a:ext>
            </a:extLst>
          </p:cNvPr>
          <p:cNvSpPr txBox="1">
            <a:spLocks/>
          </p:cNvSpPr>
          <p:nvPr/>
        </p:nvSpPr>
        <p:spPr>
          <a:xfrm>
            <a:off x="531340" y="705452"/>
            <a:ext cx="11129319" cy="584934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dk1"/>
              </a:buClr>
              <a:buSzPts val="1800"/>
              <a:buFont typeface="Raleway"/>
              <a:buChar char="◉"/>
              <a:defRPr sz="2400" b="0" i="0" u="none" strike="noStrike" cap="none">
                <a:solidFill>
                  <a:schemeClr val="dk1"/>
                </a:solidFill>
                <a:latin typeface="Raleway"/>
                <a:ea typeface="Raleway"/>
                <a:cs typeface="Raleway"/>
                <a:sym typeface="Raleway"/>
              </a:defRPr>
            </a:lvl1pPr>
            <a:lvl2pPr marL="914400" marR="0" lvl="1" indent="-381000" algn="l" rtl="0">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2pPr>
            <a:lvl3pPr marL="1371600" marR="0" lvl="2" indent="-381000" algn="l" rtl="0">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3pPr>
            <a:lvl4pPr marL="1828800" marR="0" lvl="3" indent="-381000" algn="l" rtl="0">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4pPr>
            <a:lvl5pPr marL="2286000" marR="0" lvl="4" indent="-381000" algn="l" rtl="0">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5pPr>
            <a:lvl6pPr marL="2743200" marR="0" lvl="5" indent="-381000" algn="l" rtl="0">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6pPr>
            <a:lvl7pPr marL="3200400" marR="0" lvl="6" indent="-381000" algn="l" rtl="0">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7pPr>
            <a:lvl8pPr marL="3657600" marR="0" lvl="7" indent="-381000" algn="l" rtl="0">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8pPr>
            <a:lvl9pPr marL="4114800" marR="0" lvl="8" indent="-381000" algn="l" rtl="0">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9pPr>
          </a:lstStyle>
          <a:p>
            <a:r>
              <a:rPr lang="en-US" kern="0" dirty="0">
                <a:latin typeface="Raleway" pitchFamily="2" charset="0"/>
              </a:rPr>
              <a:t>Discriminator architectures (PatchGAN):</a:t>
            </a:r>
          </a:p>
          <a:p>
            <a:pPr marL="914400" marR="0" lvl="1" indent="-342900" algn="l" defTabSz="914400" rtl="0" eaLnBrk="1" fontAlgn="auto" latinLnBrk="0" hangingPunct="1">
              <a:lnSpc>
                <a:spcPct val="100000"/>
              </a:lnSpc>
              <a:spcBef>
                <a:spcPts val="600"/>
              </a:spcBef>
              <a:spcAft>
                <a:spcPts val="0"/>
              </a:spcAft>
              <a:buClr>
                <a:srgbClr val="222222"/>
              </a:buClr>
              <a:buSzPts val="1800"/>
              <a:buFont typeface="Arial" panose="020B0604020202020204" pitchFamily="34" charset="0"/>
              <a:buChar char="•"/>
              <a:tabLst/>
              <a:defRPr/>
            </a:pPr>
            <a:r>
              <a:rPr kumimoji="0" lang="en-US" sz="2400" b="0" i="0" u="none" strike="noStrike" kern="0" cap="none" spc="0" normalizeH="0" baseline="0" noProof="0" dirty="0">
                <a:ln>
                  <a:noFill/>
                </a:ln>
                <a:solidFill>
                  <a:srgbClr val="222222"/>
                </a:solidFill>
                <a:effectLst/>
                <a:uLnTx/>
                <a:uFillTx/>
                <a:latin typeface="Raleway"/>
                <a:ea typeface="+mn-ea"/>
                <a:cs typeface="+mn-cs"/>
                <a:sym typeface="Raleway"/>
              </a:rPr>
              <a:t>The discriminator in the GAN’s is implemented as a PatchGAN.</a:t>
            </a:r>
          </a:p>
          <a:p>
            <a:pPr marL="914400" marR="0" lvl="1" indent="-342900" algn="l" defTabSz="914400" rtl="0" eaLnBrk="1" fontAlgn="auto" latinLnBrk="0" hangingPunct="1">
              <a:lnSpc>
                <a:spcPct val="100000"/>
              </a:lnSpc>
              <a:spcBef>
                <a:spcPts val="600"/>
              </a:spcBef>
              <a:spcAft>
                <a:spcPts val="0"/>
              </a:spcAft>
              <a:buClr>
                <a:srgbClr val="222222"/>
              </a:buClr>
              <a:buSzPts val="1800"/>
              <a:buFont typeface="Arial" panose="020B0604020202020204" pitchFamily="34" charset="0"/>
              <a:buChar char="•"/>
              <a:tabLst/>
              <a:defRPr/>
            </a:pPr>
            <a:r>
              <a:rPr kumimoji="0" lang="en-US" sz="2400" b="0" i="0" u="none" strike="noStrike" kern="0" cap="none" spc="0" normalizeH="0" baseline="0" noProof="0" dirty="0">
                <a:ln>
                  <a:noFill/>
                </a:ln>
                <a:solidFill>
                  <a:srgbClr val="222222"/>
                </a:solidFill>
                <a:effectLst/>
                <a:uLnTx/>
                <a:uFillTx/>
                <a:latin typeface="Raleway"/>
                <a:ea typeface="+mn-ea"/>
                <a:cs typeface="+mn-cs"/>
                <a:sym typeface="Raleway"/>
              </a:rPr>
              <a:t>PatchGAN discriminator tries to classify if each N*N patch in an image is real or fake (as opposed to classifying an entire image)</a:t>
            </a:r>
          </a:p>
          <a:p>
            <a:pPr marL="914400" marR="0" lvl="1" indent="-342900" algn="l" defTabSz="914400" rtl="0" eaLnBrk="1" fontAlgn="auto" latinLnBrk="0" hangingPunct="1">
              <a:lnSpc>
                <a:spcPct val="100000"/>
              </a:lnSpc>
              <a:spcBef>
                <a:spcPts val="600"/>
              </a:spcBef>
              <a:spcAft>
                <a:spcPts val="0"/>
              </a:spcAft>
              <a:buClr>
                <a:srgbClr val="222222"/>
              </a:buClr>
              <a:buSzPts val="1800"/>
              <a:buFont typeface="Arial" panose="020B0604020202020204" pitchFamily="34" charset="0"/>
              <a:buChar char="•"/>
              <a:tabLst/>
              <a:defRPr/>
            </a:pPr>
            <a:r>
              <a:rPr kumimoji="0" lang="en-US" sz="2400" b="0" i="0" u="none" strike="noStrike" kern="0" cap="none" spc="0" normalizeH="0" baseline="0" noProof="0" dirty="0">
                <a:ln>
                  <a:noFill/>
                </a:ln>
                <a:solidFill>
                  <a:srgbClr val="222222"/>
                </a:solidFill>
                <a:effectLst/>
                <a:uLnTx/>
                <a:uFillTx/>
                <a:latin typeface="Raleway"/>
                <a:ea typeface="+mn-ea"/>
                <a:cs typeface="+mn-cs"/>
                <a:sym typeface="Raleway"/>
              </a:rPr>
              <a:t>This discriminator is run convolutionally across the image averaging all responses to provide the final output.</a:t>
            </a:r>
          </a:p>
          <a:p>
            <a:pPr marL="914400" marR="0" lvl="1" indent="-342900" algn="l" defTabSz="914400" rtl="0" eaLnBrk="1" fontAlgn="auto" latinLnBrk="0" hangingPunct="1">
              <a:lnSpc>
                <a:spcPct val="100000"/>
              </a:lnSpc>
              <a:spcBef>
                <a:spcPts val="600"/>
              </a:spcBef>
              <a:spcAft>
                <a:spcPts val="0"/>
              </a:spcAft>
              <a:buClr>
                <a:srgbClr val="222222"/>
              </a:buClr>
              <a:buSzPts val="1800"/>
              <a:buFont typeface="Arial" panose="020B0604020202020204" pitchFamily="34" charset="0"/>
              <a:buChar char="•"/>
              <a:tabLst/>
              <a:defRPr/>
            </a:pPr>
            <a:r>
              <a:rPr kumimoji="0" lang="en-US" sz="2400" b="0" i="0" u="none" strike="noStrike" kern="0" cap="none" spc="0" normalizeH="0" baseline="0" noProof="0" dirty="0">
                <a:ln>
                  <a:noFill/>
                </a:ln>
                <a:solidFill>
                  <a:srgbClr val="222222"/>
                </a:solidFill>
                <a:effectLst/>
                <a:uLnTx/>
                <a:uFillTx/>
                <a:latin typeface="Raleway"/>
                <a:ea typeface="+mn-ea"/>
                <a:cs typeface="+mn-cs"/>
                <a:sym typeface="Raleway"/>
              </a:rPr>
              <a:t>The respective field in a PatchGAN represents the relationships between one output activation to an area on the input image.</a:t>
            </a:r>
          </a:p>
          <a:p>
            <a:pPr marL="914400" marR="0" lvl="1" indent="-342900" algn="l" defTabSz="914400" rtl="0" eaLnBrk="1" fontAlgn="auto" latinLnBrk="0" hangingPunct="1">
              <a:lnSpc>
                <a:spcPct val="100000"/>
              </a:lnSpc>
              <a:spcBef>
                <a:spcPts val="600"/>
              </a:spcBef>
              <a:spcAft>
                <a:spcPts val="0"/>
              </a:spcAft>
              <a:buClr>
                <a:srgbClr val="222222"/>
              </a:buClr>
              <a:buSzPts val="1800"/>
              <a:buFont typeface="Arial" panose="020B0604020202020204" pitchFamily="34" charset="0"/>
              <a:buChar char="•"/>
              <a:tabLst/>
              <a:defRPr/>
            </a:pPr>
            <a:r>
              <a:rPr kumimoji="0" lang="en-US" sz="2400" b="0" i="0" u="none" strike="noStrike" kern="0" cap="none" spc="0" normalizeH="0" baseline="0" noProof="0" dirty="0">
                <a:ln>
                  <a:noFill/>
                </a:ln>
                <a:solidFill>
                  <a:srgbClr val="222222"/>
                </a:solidFill>
                <a:effectLst/>
                <a:uLnTx/>
                <a:uFillTx/>
                <a:latin typeface="Raleway"/>
                <a:ea typeface="+mn-ea"/>
                <a:cs typeface="+mn-cs"/>
                <a:sym typeface="Raleway"/>
              </a:rPr>
              <a:t>A 70*70 PatchGAN will classify 70*70 patches of the input image as real or fake.</a:t>
            </a:r>
          </a:p>
        </p:txBody>
      </p:sp>
    </p:spTree>
    <p:extLst>
      <p:ext uri="{BB962C8B-B14F-4D97-AF65-F5344CB8AC3E}">
        <p14:creationId xmlns:p14="http://schemas.microsoft.com/office/powerpoint/2010/main" val="173778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14" name="Title 13">
            <a:extLst>
              <a:ext uri="{FF2B5EF4-FFF2-40B4-BE49-F238E27FC236}">
                <a16:creationId xmlns:a16="http://schemas.microsoft.com/office/drawing/2014/main" id="{FB6A06AF-60DB-ADFC-485D-D50416A12396}"/>
              </a:ext>
            </a:extLst>
          </p:cNvPr>
          <p:cNvSpPr>
            <a:spLocks noGrp="1"/>
          </p:cNvSpPr>
          <p:nvPr>
            <p:ph type="title"/>
          </p:nvPr>
        </p:nvSpPr>
        <p:spPr/>
        <p:txBody>
          <a:bodyPr/>
          <a:lstStyle/>
          <a:p>
            <a:r>
              <a:rPr lang="en-IN" sz="3200" dirty="0"/>
              <a:t>Modifications</a:t>
            </a:r>
          </a:p>
        </p:txBody>
      </p:sp>
      <p:sp>
        <p:nvSpPr>
          <p:cNvPr id="23" name="Text Placeholder 4">
            <a:extLst>
              <a:ext uri="{FF2B5EF4-FFF2-40B4-BE49-F238E27FC236}">
                <a16:creationId xmlns:a16="http://schemas.microsoft.com/office/drawing/2014/main" id="{DFE72288-4C75-4016-CB2F-1EF458FB4068}"/>
              </a:ext>
            </a:extLst>
          </p:cNvPr>
          <p:cNvSpPr>
            <a:spLocks noGrp="1"/>
          </p:cNvSpPr>
          <p:nvPr>
            <p:ph type="body" idx="1"/>
          </p:nvPr>
        </p:nvSpPr>
        <p:spPr>
          <a:xfrm>
            <a:off x="609600" y="1360006"/>
            <a:ext cx="10972800" cy="5178869"/>
          </a:xfrm>
        </p:spPr>
        <p:txBody>
          <a:bodyPr/>
          <a:lstStyle/>
          <a:p>
            <a:pPr marL="609585" indent="-457189">
              <a:spcBef>
                <a:spcPts val="800"/>
              </a:spcBef>
            </a:pPr>
            <a:r>
              <a:rPr lang="en-US" dirty="0"/>
              <a:t>Initially we were converting satellite images to map routes. Here we modified our architecture to convert both ways, that is from satellite to map routes as well as from map routes to satellite images. </a:t>
            </a:r>
          </a:p>
          <a:p>
            <a:pPr marL="609585" indent="-457189">
              <a:spcBef>
                <a:spcPts val="800"/>
              </a:spcBef>
            </a:pPr>
            <a:r>
              <a:rPr lang="en-US" dirty="0"/>
              <a:t>If we don't have same satellite image and map image corresponding to satellite image this is where unpaired image to image translation comes into picture using GAN.</a:t>
            </a:r>
          </a:p>
          <a:p>
            <a:pPr marL="609585" indent="-457189">
              <a:spcBef>
                <a:spcPts val="800"/>
              </a:spcBef>
            </a:pPr>
            <a:r>
              <a:rPr lang="en-US" dirty="0"/>
              <a:t>For many tasks, paired training data will not be available .</a:t>
            </a:r>
          </a:p>
          <a:p>
            <a:pPr marL="609585" indent="-457189">
              <a:spcBef>
                <a:spcPts val="800"/>
              </a:spcBef>
            </a:pPr>
            <a:r>
              <a:rPr lang="en-US" dirty="0"/>
              <a:t>Capturing special characteristics of one image collection and figuring out how these characteristics could be translated into the other image collection, all in the absence of any paired training examples.</a:t>
            </a:r>
          </a:p>
          <a:p>
            <a:r>
              <a:rPr kumimoji="0" lang="en-US" b="0" i="0" u="none" strike="noStrike" kern="0" cap="none" spc="0" normalizeH="0" baseline="0" noProof="0" dirty="0">
                <a:ln>
                  <a:noFill/>
                </a:ln>
                <a:solidFill>
                  <a:srgbClr val="222222"/>
                </a:solidFill>
                <a:effectLst/>
                <a:uLnTx/>
                <a:uFillTx/>
                <a:sym typeface="Raleway"/>
              </a:rPr>
              <a:t>We use instance normalization. It standardizes values on each output layer map rather than across features in a batch.</a:t>
            </a:r>
          </a:p>
        </p:txBody>
      </p:sp>
      <p:sp>
        <p:nvSpPr>
          <p:cNvPr id="2" name="Google Shape;110;p17">
            <a:extLst>
              <a:ext uri="{FF2B5EF4-FFF2-40B4-BE49-F238E27FC236}">
                <a16:creationId xmlns:a16="http://schemas.microsoft.com/office/drawing/2014/main" id="{49C10A6E-EFCA-6246-C8E4-F3E0C99A1E25}"/>
              </a:ext>
            </a:extLst>
          </p:cNvPr>
          <p:cNvSpPr txBox="1">
            <a:spLocks noGrp="1"/>
          </p:cNvSpPr>
          <p:nvPr>
            <p:ph type="sldNum" idx="12"/>
          </p:nvPr>
        </p:nvSpPr>
        <p:spPr>
          <a:xfrm>
            <a:off x="5730200" y="6462343"/>
            <a:ext cx="731600" cy="403600"/>
          </a:xfrm>
          <a:prstGeom prst="rect">
            <a:avLst/>
          </a:prstGeom>
        </p:spPr>
        <p:txBody>
          <a:bodyPr spcFirstLastPara="1" wrap="square" lIns="121900" tIns="121900" rIns="121900" bIns="121900" anchor="t" anchorCtr="0">
            <a:noAutofit/>
          </a:bodyPr>
          <a:lstStyle/>
          <a:p>
            <a:fld id="{00000000-1234-1234-1234-123412341234}" type="slidenum">
              <a:rPr lang="en"/>
              <a:pPr/>
              <a:t>11</a:t>
            </a:fld>
            <a:endParaRPr dirty="0"/>
          </a:p>
        </p:txBody>
      </p:sp>
    </p:spTree>
    <p:extLst>
      <p:ext uri="{BB962C8B-B14F-4D97-AF65-F5344CB8AC3E}">
        <p14:creationId xmlns:p14="http://schemas.microsoft.com/office/powerpoint/2010/main" val="293846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fade">
                                      <p:cBhvr>
                                        <p:cTn id="12" dur="500"/>
                                        <p:tgtEl>
                                          <p:spTgt spid="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xEl>
                                              <p:pRg st="2" end="2"/>
                                            </p:txEl>
                                          </p:spTgt>
                                        </p:tgtEl>
                                        <p:attrNameLst>
                                          <p:attrName>style.visibility</p:attrName>
                                        </p:attrNameLst>
                                      </p:cBhvr>
                                      <p:to>
                                        <p:strVal val="visible"/>
                                      </p:to>
                                    </p:set>
                                    <p:animEffect transition="in" filter="fade">
                                      <p:cBhvr>
                                        <p:cTn id="17" dur="500"/>
                                        <p:tgtEl>
                                          <p:spTgt spid="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xEl>
                                              <p:pRg st="3" end="3"/>
                                            </p:txEl>
                                          </p:spTgt>
                                        </p:tgtEl>
                                        <p:attrNameLst>
                                          <p:attrName>style.visibility</p:attrName>
                                        </p:attrNameLst>
                                      </p:cBhvr>
                                      <p:to>
                                        <p:strVal val="visible"/>
                                      </p:to>
                                    </p:set>
                                    <p:animEffect transition="in" filter="fade">
                                      <p:cBhvr>
                                        <p:cTn id="22" dur="500"/>
                                        <p:tgtEl>
                                          <p:spTgt spid="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xEl>
                                              <p:pRg st="4" end="4"/>
                                            </p:txEl>
                                          </p:spTgt>
                                        </p:tgtEl>
                                        <p:attrNameLst>
                                          <p:attrName>style.visibility</p:attrName>
                                        </p:attrNameLst>
                                      </p:cBhvr>
                                      <p:to>
                                        <p:strVal val="visible"/>
                                      </p:to>
                                    </p:set>
                                    <p:animEffect transition="in" filter="fade">
                                      <p:cBhvr>
                                        <p:cTn id="27" dur="5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9AC7F6-2726-7AD5-A5D7-F8F306524148}"/>
              </a:ext>
            </a:extLst>
          </p:cNvPr>
          <p:cNvSpPr>
            <a:spLocks noGrp="1"/>
          </p:cNvSpPr>
          <p:nvPr>
            <p:ph type="sldNum" idx="12"/>
          </p:nvPr>
        </p:nvSpPr>
        <p:spPr/>
        <p:txBody>
          <a:bodyPr/>
          <a:lstStyle/>
          <a:p>
            <a:fld id="{00000000-1234-1234-1234-123412341234}" type="slidenum">
              <a:rPr lang="en" smtClean="0"/>
              <a:pPr/>
              <a:t>12</a:t>
            </a:fld>
            <a:endParaRPr lang="en"/>
          </a:p>
        </p:txBody>
      </p:sp>
      <p:sp>
        <p:nvSpPr>
          <p:cNvPr id="15" name="Google Shape;109;p17">
            <a:extLst>
              <a:ext uri="{FF2B5EF4-FFF2-40B4-BE49-F238E27FC236}">
                <a16:creationId xmlns:a16="http://schemas.microsoft.com/office/drawing/2014/main" id="{0C01538A-84F7-3A13-8F82-4E03D54E6D71}"/>
              </a:ext>
            </a:extLst>
          </p:cNvPr>
          <p:cNvSpPr txBox="1">
            <a:spLocks/>
          </p:cNvSpPr>
          <p:nvPr/>
        </p:nvSpPr>
        <p:spPr>
          <a:xfrm>
            <a:off x="531340" y="586537"/>
            <a:ext cx="11129319" cy="589361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dk1"/>
              </a:buClr>
              <a:buSzPts val="1800"/>
              <a:buFont typeface="Raleway"/>
              <a:buChar char="◉"/>
              <a:defRPr sz="2400" b="0" i="0" u="none" strike="noStrike" cap="none">
                <a:solidFill>
                  <a:schemeClr val="dk1"/>
                </a:solidFill>
                <a:latin typeface="Raleway"/>
                <a:ea typeface="Raleway"/>
                <a:cs typeface="Raleway"/>
                <a:sym typeface="Raleway"/>
              </a:defRPr>
            </a:lvl1pPr>
            <a:lvl2pPr marL="914400" marR="0" lvl="1" indent="-381000" algn="l" rtl="0">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2pPr>
            <a:lvl3pPr marL="1371600" marR="0" lvl="2" indent="-381000" algn="l" rtl="0">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3pPr>
            <a:lvl4pPr marL="1828800" marR="0" lvl="3" indent="-381000" algn="l" rtl="0">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4pPr>
            <a:lvl5pPr marL="2286000" marR="0" lvl="4" indent="-381000" algn="l" rtl="0">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5pPr>
            <a:lvl6pPr marL="2743200" marR="0" lvl="5" indent="-381000" algn="l" rtl="0">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6pPr>
            <a:lvl7pPr marL="3200400" marR="0" lvl="6" indent="-381000" algn="l" rtl="0">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7pPr>
            <a:lvl8pPr marL="3657600" marR="0" lvl="7" indent="-381000" algn="l" rtl="0">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8pPr>
            <a:lvl9pPr marL="4114800" marR="0" lvl="8" indent="-381000" algn="l" rtl="0">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9pPr>
          </a:lstStyle>
          <a:p>
            <a:pPr lvl="0">
              <a:buClr>
                <a:srgbClr val="222222"/>
              </a:buClr>
              <a:defRPr/>
            </a:pPr>
            <a:r>
              <a:rPr lang="en-US" kern="0" dirty="0">
                <a:solidFill>
                  <a:srgbClr val="222222"/>
                </a:solidFill>
                <a:latin typeface="Raleway" pitchFamily="2" charset="0"/>
              </a:rPr>
              <a:t>Generator Architecture : The network with 6 residual blocks consists of</a:t>
            </a:r>
          </a:p>
          <a:p>
            <a:pPr marL="114300" lvl="0" indent="0">
              <a:buClr>
                <a:srgbClr val="222222"/>
              </a:buClr>
              <a:buNone/>
              <a:defRPr/>
            </a:pPr>
            <a:r>
              <a:rPr lang="en-US" kern="0" dirty="0">
                <a:solidFill>
                  <a:srgbClr val="222222"/>
                </a:solidFill>
                <a:latin typeface="Raleway" pitchFamily="2" charset="0"/>
              </a:rPr>
              <a:t>    C7S1-64, D128, D256, R256, R256, R256, R256, R256, R256, U128, U64, </a:t>
            </a:r>
          </a:p>
          <a:p>
            <a:pPr marL="114300" lvl="0" indent="0">
              <a:buClr>
                <a:srgbClr val="222222"/>
              </a:buClr>
              <a:buNone/>
              <a:defRPr/>
            </a:pPr>
            <a:r>
              <a:rPr lang="en-US" kern="0" dirty="0">
                <a:solidFill>
                  <a:srgbClr val="222222"/>
                </a:solidFill>
                <a:latin typeface="Raleway" pitchFamily="2" charset="0"/>
              </a:rPr>
              <a:t>    C7S1-3</a:t>
            </a:r>
          </a:p>
          <a:p>
            <a:pPr marL="114300" lvl="0" indent="0">
              <a:buClr>
                <a:srgbClr val="222222"/>
              </a:buClr>
              <a:buNone/>
              <a:defRPr/>
            </a:pPr>
            <a:r>
              <a:rPr lang="en-US" kern="0" dirty="0">
                <a:solidFill>
                  <a:srgbClr val="222222"/>
                </a:solidFill>
                <a:latin typeface="Raleway" pitchFamily="2" charset="0"/>
              </a:rPr>
              <a:t>    Where, D = 3 x 3 convolution-</a:t>
            </a:r>
            <a:r>
              <a:rPr lang="en-US" kern="0" dirty="0" err="1">
                <a:solidFill>
                  <a:srgbClr val="222222"/>
                </a:solidFill>
                <a:latin typeface="Raleway" pitchFamily="2" charset="0"/>
              </a:rPr>
              <a:t>InstanceNormalization</a:t>
            </a:r>
            <a:r>
              <a:rPr lang="en-US" kern="0" dirty="0">
                <a:solidFill>
                  <a:srgbClr val="222222"/>
                </a:solidFill>
                <a:latin typeface="Raleway" pitchFamily="2" charset="0"/>
              </a:rPr>
              <a:t>-</a:t>
            </a:r>
            <a:r>
              <a:rPr lang="en-US" kern="0" dirty="0" err="1">
                <a:solidFill>
                  <a:srgbClr val="222222"/>
                </a:solidFill>
                <a:latin typeface="Raleway" pitchFamily="2" charset="0"/>
              </a:rPr>
              <a:t>ReLU</a:t>
            </a:r>
            <a:endParaRPr lang="en-US" kern="0" dirty="0">
              <a:solidFill>
                <a:srgbClr val="222222"/>
              </a:solidFill>
              <a:latin typeface="Raleway" pitchFamily="2" charset="0"/>
            </a:endParaRPr>
          </a:p>
          <a:p>
            <a:pPr marL="114300" lvl="0" indent="0">
              <a:buClr>
                <a:srgbClr val="222222"/>
              </a:buClr>
              <a:buNone/>
              <a:defRPr/>
            </a:pPr>
            <a:r>
              <a:rPr lang="en-US" kern="0" dirty="0">
                <a:solidFill>
                  <a:srgbClr val="222222"/>
                </a:solidFill>
                <a:latin typeface="Raleway" pitchFamily="2" charset="0"/>
              </a:rPr>
              <a:t>	        R = Residual block that contains two 3 x 3 convolutional layers </a:t>
            </a:r>
          </a:p>
          <a:p>
            <a:pPr marL="114300" lvl="0" indent="0">
              <a:buClr>
                <a:srgbClr val="222222"/>
              </a:buClr>
              <a:buNone/>
              <a:defRPr/>
            </a:pPr>
            <a:r>
              <a:rPr lang="en-US" kern="0" dirty="0">
                <a:solidFill>
                  <a:srgbClr val="222222"/>
                </a:solidFill>
                <a:latin typeface="Raleway" pitchFamily="2" charset="0"/>
              </a:rPr>
              <a:t>	        U = 3 x 3 fractional-</a:t>
            </a:r>
            <a:r>
              <a:rPr lang="en-US" kern="0" dirty="0" err="1">
                <a:solidFill>
                  <a:srgbClr val="222222"/>
                </a:solidFill>
                <a:latin typeface="Raleway" pitchFamily="2" charset="0"/>
              </a:rPr>
              <a:t>strided</a:t>
            </a:r>
            <a:r>
              <a:rPr lang="en-US" kern="0" dirty="0">
                <a:solidFill>
                  <a:srgbClr val="222222"/>
                </a:solidFill>
                <a:latin typeface="Raleway" pitchFamily="2" charset="0"/>
              </a:rPr>
              <a:t>-convolution-</a:t>
            </a:r>
            <a:r>
              <a:rPr lang="en-US" kern="0" dirty="0" err="1">
                <a:solidFill>
                  <a:srgbClr val="222222"/>
                </a:solidFill>
                <a:latin typeface="Raleway" pitchFamily="2" charset="0"/>
              </a:rPr>
              <a:t>InstanceNorm</a:t>
            </a:r>
            <a:r>
              <a:rPr lang="en-US" kern="0" dirty="0">
                <a:solidFill>
                  <a:srgbClr val="222222"/>
                </a:solidFill>
                <a:latin typeface="Raleway" pitchFamily="2" charset="0"/>
              </a:rPr>
              <a:t>-</a:t>
            </a:r>
            <a:r>
              <a:rPr lang="en-US" kern="0" dirty="0" err="1">
                <a:solidFill>
                  <a:srgbClr val="222222"/>
                </a:solidFill>
                <a:latin typeface="Raleway" pitchFamily="2" charset="0"/>
              </a:rPr>
              <a:t>ReLU</a:t>
            </a:r>
            <a:endParaRPr lang="en-US" kern="0" dirty="0">
              <a:solidFill>
                <a:srgbClr val="222222"/>
              </a:solidFill>
              <a:latin typeface="Raleway" pitchFamily="2" charset="0"/>
            </a:endParaRPr>
          </a:p>
          <a:p>
            <a:pPr>
              <a:buClr>
                <a:srgbClr val="222222"/>
              </a:buClr>
              <a:defRPr/>
            </a:pPr>
            <a:r>
              <a:rPr lang="en-US" kern="0" dirty="0">
                <a:solidFill>
                  <a:srgbClr val="222222"/>
                </a:solidFill>
                <a:latin typeface="Raleway" pitchFamily="2" charset="0"/>
              </a:rPr>
              <a:t>Discriminator Architecture : </a:t>
            </a:r>
          </a:p>
          <a:p>
            <a:pPr marL="533400" lvl="1" indent="0">
              <a:buClr>
                <a:srgbClr val="222222"/>
              </a:buClr>
              <a:buNone/>
              <a:defRPr/>
            </a:pPr>
            <a:r>
              <a:rPr lang="en-US" kern="0" dirty="0">
                <a:solidFill>
                  <a:srgbClr val="222222"/>
                </a:solidFill>
                <a:latin typeface="Raleway" pitchFamily="2" charset="0"/>
              </a:rPr>
              <a:t>70*70 Patch GAN  C64-C128-C256-C512</a:t>
            </a:r>
          </a:p>
          <a:p>
            <a:pPr>
              <a:buClr>
                <a:srgbClr val="222222"/>
              </a:buClr>
              <a:defRPr/>
            </a:pPr>
            <a:r>
              <a:rPr lang="en-US" kern="0" dirty="0">
                <a:solidFill>
                  <a:srgbClr val="222222"/>
                </a:solidFill>
                <a:latin typeface="Raleway" pitchFamily="2" charset="0"/>
              </a:rPr>
              <a:t>Model has 2 generators and 2 discriminators.</a:t>
            </a:r>
          </a:p>
          <a:p>
            <a:pPr>
              <a:buClr>
                <a:srgbClr val="222222"/>
              </a:buClr>
              <a:defRPr/>
            </a:pPr>
            <a:r>
              <a:rPr lang="en-US" kern="0" dirty="0">
                <a:solidFill>
                  <a:srgbClr val="222222"/>
                </a:solidFill>
                <a:latin typeface="Raleway" pitchFamily="2" charset="0"/>
              </a:rPr>
              <a:t>Discriminator is a 70*70 PatchGAN, like the one used in before. Except here we use instance normalization.</a:t>
            </a:r>
          </a:p>
          <a:p>
            <a:pPr>
              <a:buClr>
                <a:srgbClr val="222222"/>
              </a:buClr>
              <a:defRPr/>
            </a:pPr>
            <a:r>
              <a:rPr lang="en-US" kern="0" dirty="0">
                <a:solidFill>
                  <a:srgbClr val="222222"/>
                </a:solidFill>
                <a:latin typeface="Raleway" pitchFamily="2" charset="0"/>
              </a:rPr>
              <a:t>Discriminator is trained directly on generated (fake) and real images</a:t>
            </a:r>
          </a:p>
        </p:txBody>
      </p:sp>
    </p:spTree>
    <p:extLst>
      <p:ext uri="{BB962C8B-B14F-4D97-AF65-F5344CB8AC3E}">
        <p14:creationId xmlns:p14="http://schemas.microsoft.com/office/powerpoint/2010/main" val="134289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500"/>
                                        <p:tgtEl>
                                          <p:spTgt spid="1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7" end="7"/>
                                            </p:txEl>
                                          </p:spTgt>
                                        </p:tgtEl>
                                        <p:attrNameLst>
                                          <p:attrName>style.visibility</p:attrName>
                                        </p:attrNameLst>
                                      </p:cBhvr>
                                      <p:to>
                                        <p:strVal val="visible"/>
                                      </p:to>
                                    </p:set>
                                    <p:animEffect transition="in" filter="fade">
                                      <p:cBhvr>
                                        <p:cTn id="42" dur="500"/>
                                        <p:tgtEl>
                                          <p:spTgt spid="1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xEl>
                                              <p:pRg st="8" end="8"/>
                                            </p:txEl>
                                          </p:spTgt>
                                        </p:tgtEl>
                                        <p:attrNameLst>
                                          <p:attrName>style.visibility</p:attrName>
                                        </p:attrNameLst>
                                      </p:cBhvr>
                                      <p:to>
                                        <p:strVal val="visible"/>
                                      </p:to>
                                    </p:set>
                                    <p:animEffect transition="in" filter="fade">
                                      <p:cBhvr>
                                        <p:cTn id="47" dur="500"/>
                                        <p:tgtEl>
                                          <p:spTgt spid="1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xEl>
                                              <p:pRg st="9" end="9"/>
                                            </p:txEl>
                                          </p:spTgt>
                                        </p:tgtEl>
                                        <p:attrNameLst>
                                          <p:attrName>style.visibility</p:attrName>
                                        </p:attrNameLst>
                                      </p:cBhvr>
                                      <p:to>
                                        <p:strVal val="visible"/>
                                      </p:to>
                                    </p:set>
                                    <p:animEffect transition="in" filter="fade">
                                      <p:cBhvr>
                                        <p:cTn id="52" dur="500"/>
                                        <p:tgtEl>
                                          <p:spTgt spid="1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
                                            <p:txEl>
                                              <p:pRg st="10" end="10"/>
                                            </p:txEl>
                                          </p:spTgt>
                                        </p:tgtEl>
                                        <p:attrNameLst>
                                          <p:attrName>style.visibility</p:attrName>
                                        </p:attrNameLst>
                                      </p:cBhvr>
                                      <p:to>
                                        <p:strVal val="visible"/>
                                      </p:to>
                                    </p:set>
                                    <p:animEffect transition="in" filter="fade">
                                      <p:cBhvr>
                                        <p:cTn id="57" dur="500"/>
                                        <p:tgtEl>
                                          <p:spTgt spid="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9AC7F6-2726-7AD5-A5D7-F8F306524148}"/>
              </a:ext>
            </a:extLst>
          </p:cNvPr>
          <p:cNvSpPr>
            <a:spLocks noGrp="1"/>
          </p:cNvSpPr>
          <p:nvPr>
            <p:ph type="sldNum" idx="12"/>
          </p:nvPr>
        </p:nvSpPr>
        <p:spPr/>
        <p:txBody>
          <a:bodyPr/>
          <a:lstStyle/>
          <a:p>
            <a:fld id="{00000000-1234-1234-1234-123412341234}" type="slidenum">
              <a:rPr lang="en" smtClean="0"/>
              <a:pPr/>
              <a:t>13</a:t>
            </a:fld>
            <a:endParaRPr lang="en"/>
          </a:p>
        </p:txBody>
      </p:sp>
      <p:sp>
        <p:nvSpPr>
          <p:cNvPr id="15" name="Google Shape;109;p17">
            <a:extLst>
              <a:ext uri="{FF2B5EF4-FFF2-40B4-BE49-F238E27FC236}">
                <a16:creationId xmlns:a16="http://schemas.microsoft.com/office/drawing/2014/main" id="{0C01538A-84F7-3A13-8F82-4E03D54E6D71}"/>
              </a:ext>
            </a:extLst>
          </p:cNvPr>
          <p:cNvSpPr txBox="1">
            <a:spLocks/>
          </p:cNvSpPr>
          <p:nvPr/>
        </p:nvSpPr>
        <p:spPr>
          <a:xfrm>
            <a:off x="531340" y="482191"/>
            <a:ext cx="11129319" cy="589361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dk1"/>
              </a:buClr>
              <a:buSzPts val="1800"/>
              <a:buFont typeface="Raleway"/>
              <a:buChar char="◉"/>
              <a:defRPr sz="2400" b="0" i="0" u="none" strike="noStrike" cap="none">
                <a:solidFill>
                  <a:schemeClr val="dk1"/>
                </a:solidFill>
                <a:latin typeface="Raleway"/>
                <a:ea typeface="Raleway"/>
                <a:cs typeface="Raleway"/>
                <a:sym typeface="Raleway"/>
              </a:defRPr>
            </a:lvl1pPr>
            <a:lvl2pPr marL="914400" marR="0" lvl="1" indent="-381000" algn="l" rtl="0">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2pPr>
            <a:lvl3pPr marL="1371600" marR="0" lvl="2" indent="-381000" algn="l" rtl="0">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3pPr>
            <a:lvl4pPr marL="1828800" marR="0" lvl="3" indent="-381000" algn="l" rtl="0">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4pPr>
            <a:lvl5pPr marL="2286000" marR="0" lvl="4" indent="-381000" algn="l" rtl="0">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5pPr>
            <a:lvl6pPr marL="2743200" marR="0" lvl="5" indent="-381000" algn="l" rtl="0">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6pPr>
            <a:lvl7pPr marL="3200400" marR="0" lvl="6" indent="-381000" algn="l" rtl="0">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7pPr>
            <a:lvl8pPr marL="3657600" marR="0" lvl="7" indent="-381000" algn="l" rtl="0">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8pPr>
            <a:lvl9pPr marL="4114800" marR="0" lvl="8" indent="-381000" algn="l" rtl="0">
              <a:lnSpc>
                <a:spcPct val="100000"/>
              </a:lnSpc>
              <a:spcBef>
                <a:spcPts val="0"/>
              </a:spcBef>
              <a:spcAft>
                <a:spcPts val="0"/>
              </a:spcAft>
              <a:buClr>
                <a:schemeClr val="dk1"/>
              </a:buClr>
              <a:buSzPts val="2400"/>
              <a:buFont typeface="Raleway"/>
              <a:buChar char="■"/>
              <a:defRPr sz="2400" b="0" i="0" u="none" strike="noStrike" cap="none">
                <a:solidFill>
                  <a:schemeClr val="dk1"/>
                </a:solidFill>
                <a:latin typeface="Raleway"/>
                <a:ea typeface="Raleway"/>
                <a:cs typeface="Raleway"/>
                <a:sym typeface="Raleway"/>
              </a:defRPr>
            </a:lvl9pPr>
          </a:lstStyle>
          <a:p>
            <a:pPr marL="457200" marR="0" lvl="0" indent="-342900" algn="l" defTabSz="914400" rtl="0" eaLnBrk="1" fontAlgn="auto" latinLnBrk="0" hangingPunct="1">
              <a:lnSpc>
                <a:spcPct val="100000"/>
              </a:lnSpc>
              <a:spcBef>
                <a:spcPts val="600"/>
              </a:spcBef>
              <a:spcAft>
                <a:spcPts val="0"/>
              </a:spcAft>
              <a:buClr>
                <a:srgbClr val="222222"/>
              </a:buClr>
              <a:buSzPts val="1800"/>
              <a:buFont typeface="Raleway"/>
              <a:buChar char="◉"/>
              <a:tabLst/>
              <a:defRPr/>
            </a:pPr>
            <a:r>
              <a:rPr kumimoji="0" lang="en-US" sz="2200" b="0" i="0" u="none" strike="noStrike" kern="0" cap="none" spc="0" normalizeH="0" baseline="0" noProof="0" dirty="0">
                <a:ln>
                  <a:noFill/>
                </a:ln>
                <a:solidFill>
                  <a:srgbClr val="222222"/>
                </a:solidFill>
                <a:effectLst/>
                <a:uLnTx/>
                <a:uFillTx/>
                <a:latin typeface="Raleway" pitchFamily="2" charset="0"/>
                <a:ea typeface="+mn-ea"/>
                <a:cs typeface="+mn-cs"/>
                <a:sym typeface="Raleway"/>
              </a:rPr>
              <a:t>The model contains two generator models:</a:t>
            </a:r>
          </a:p>
          <a:p>
            <a:pPr marL="914400" marR="0" lvl="1" indent="-342900" algn="l" defTabSz="914400" rtl="0" eaLnBrk="1" fontAlgn="auto" latinLnBrk="0" hangingPunct="1">
              <a:lnSpc>
                <a:spcPct val="100000"/>
              </a:lnSpc>
              <a:spcBef>
                <a:spcPts val="600"/>
              </a:spcBef>
              <a:spcAft>
                <a:spcPts val="0"/>
              </a:spcAft>
              <a:buClr>
                <a:srgbClr val="222222"/>
              </a:buClr>
              <a:buSzPts val="1800"/>
              <a:buFont typeface="Arial" panose="020B0604020202020204" pitchFamily="34" charset="0"/>
              <a:buChar char="•"/>
              <a:tabLst/>
              <a:defRPr/>
            </a:pPr>
            <a:r>
              <a:rPr kumimoji="0" lang="en-US" sz="2200" b="0" i="0" u="none" strike="noStrike" kern="0" cap="none" spc="0" normalizeH="0" baseline="0" noProof="0" dirty="0">
                <a:ln>
                  <a:noFill/>
                </a:ln>
                <a:solidFill>
                  <a:srgbClr val="222222"/>
                </a:solidFill>
                <a:effectLst/>
                <a:uLnTx/>
                <a:uFillTx/>
                <a:latin typeface="Raleway"/>
                <a:ea typeface="+mn-ea"/>
                <a:cs typeface="+mn-cs"/>
                <a:sym typeface="Raleway"/>
              </a:rPr>
              <a:t>Generator A : Generates images for the first domain (</a:t>
            </a:r>
            <a:r>
              <a:rPr kumimoji="0" lang="en-US" sz="2200" b="0" i="0" u="none" strike="noStrike" kern="0" cap="none" spc="0" normalizeH="0" baseline="0" noProof="0" dirty="0" err="1">
                <a:ln>
                  <a:noFill/>
                </a:ln>
                <a:solidFill>
                  <a:srgbClr val="222222"/>
                </a:solidFill>
                <a:effectLst/>
                <a:uLnTx/>
                <a:uFillTx/>
                <a:latin typeface="Raleway"/>
                <a:ea typeface="+mn-ea"/>
                <a:cs typeface="+mn-cs"/>
                <a:sym typeface="Raleway"/>
              </a:rPr>
              <a:t>e.g</a:t>
            </a:r>
            <a:r>
              <a:rPr kumimoji="0" lang="en-US" sz="2200" b="0" i="0" u="none" strike="noStrike" kern="0" cap="none" spc="0" normalizeH="0" baseline="0" noProof="0" dirty="0">
                <a:ln>
                  <a:noFill/>
                </a:ln>
                <a:solidFill>
                  <a:srgbClr val="222222"/>
                </a:solidFill>
                <a:effectLst/>
                <a:uLnTx/>
                <a:uFillTx/>
                <a:latin typeface="Raleway"/>
                <a:ea typeface="+mn-ea"/>
                <a:cs typeface="+mn-cs"/>
                <a:sym typeface="Raleway"/>
              </a:rPr>
              <a:t> Satellite).</a:t>
            </a:r>
          </a:p>
          <a:p>
            <a:pPr lvl="1" indent="-342900">
              <a:spcBef>
                <a:spcPts val="600"/>
              </a:spcBef>
              <a:buClr>
                <a:srgbClr val="222222"/>
              </a:buClr>
              <a:buSzPts val="1800"/>
              <a:buFont typeface="Arial" panose="020B0604020202020204" pitchFamily="34" charset="0"/>
              <a:buChar char="•"/>
              <a:defRPr/>
            </a:pPr>
            <a:r>
              <a:rPr kumimoji="0" lang="en-US" sz="2200" b="0" i="0" u="none" strike="noStrike" kern="0" cap="none" spc="0" normalizeH="0" baseline="0" noProof="0" dirty="0">
                <a:ln>
                  <a:noFill/>
                </a:ln>
                <a:solidFill>
                  <a:srgbClr val="222222"/>
                </a:solidFill>
                <a:effectLst/>
                <a:uLnTx/>
                <a:uFillTx/>
                <a:latin typeface="Raleway" pitchFamily="2" charset="0"/>
                <a:ea typeface="+mn-ea"/>
                <a:cs typeface="+mn-cs"/>
                <a:sym typeface="Raleway"/>
              </a:rPr>
              <a:t>Generator B : Generates images for the second domain (</a:t>
            </a:r>
            <a:r>
              <a:rPr kumimoji="0" lang="en-US" sz="2200" b="0" i="0" u="none" strike="noStrike" kern="0" cap="none" spc="0" normalizeH="0" baseline="0" noProof="0" dirty="0" err="1">
                <a:ln>
                  <a:noFill/>
                </a:ln>
                <a:solidFill>
                  <a:srgbClr val="222222"/>
                </a:solidFill>
                <a:effectLst/>
                <a:uLnTx/>
                <a:uFillTx/>
                <a:latin typeface="Raleway" pitchFamily="2" charset="0"/>
                <a:ea typeface="+mn-ea"/>
                <a:cs typeface="+mn-cs"/>
                <a:sym typeface="Raleway"/>
              </a:rPr>
              <a:t>e.g</a:t>
            </a:r>
            <a:r>
              <a:rPr kumimoji="0" lang="en-US" sz="2200" b="0" i="0" u="none" strike="noStrike" kern="0" cap="none" spc="0" normalizeH="0" baseline="0" noProof="0" dirty="0">
                <a:ln>
                  <a:noFill/>
                </a:ln>
                <a:solidFill>
                  <a:srgbClr val="222222"/>
                </a:solidFill>
                <a:effectLst/>
                <a:uLnTx/>
                <a:uFillTx/>
                <a:latin typeface="Raleway" pitchFamily="2" charset="0"/>
                <a:ea typeface="+mn-ea"/>
                <a:cs typeface="+mn-cs"/>
                <a:sym typeface="Raleway"/>
              </a:rPr>
              <a:t> Maps routes).</a:t>
            </a:r>
            <a:endParaRPr kumimoji="0" lang="en-US" sz="2200" b="0" i="0" u="none" strike="noStrike" kern="0" cap="none" spc="0" normalizeH="0" baseline="0" noProof="0" dirty="0">
              <a:ln>
                <a:noFill/>
              </a:ln>
              <a:solidFill>
                <a:srgbClr val="222222"/>
              </a:solidFill>
              <a:effectLst/>
              <a:uLnTx/>
              <a:uFillTx/>
              <a:latin typeface="Raleway"/>
              <a:ea typeface="+mn-ea"/>
              <a:cs typeface="+mn-cs"/>
              <a:sym typeface="Raleway"/>
            </a:endParaRPr>
          </a:p>
          <a:p>
            <a:pPr>
              <a:buClr>
                <a:srgbClr val="222222"/>
              </a:buClr>
              <a:defRPr/>
            </a:pPr>
            <a:r>
              <a:rPr kumimoji="0" lang="en-US" sz="2200" b="0" i="0" u="none" strike="noStrike" kern="0" cap="none" spc="0" normalizeH="0" baseline="0" noProof="0" dirty="0">
                <a:ln>
                  <a:noFill/>
                </a:ln>
                <a:solidFill>
                  <a:srgbClr val="222222"/>
                </a:solidFill>
                <a:effectLst/>
                <a:uLnTx/>
                <a:uFillTx/>
                <a:latin typeface="Raleway" pitchFamily="2" charset="0"/>
                <a:ea typeface="+mn-ea"/>
                <a:cs typeface="+mn-cs"/>
                <a:sym typeface="Raleway"/>
              </a:rPr>
              <a:t>Inputs to generators comes from the other domain :</a:t>
            </a:r>
          </a:p>
          <a:p>
            <a:pPr marL="914400" marR="0" lvl="1" indent="-342900" algn="l" defTabSz="914400" rtl="0" eaLnBrk="1" fontAlgn="auto" latinLnBrk="0" hangingPunct="1">
              <a:lnSpc>
                <a:spcPct val="100000"/>
              </a:lnSpc>
              <a:spcBef>
                <a:spcPts val="600"/>
              </a:spcBef>
              <a:spcAft>
                <a:spcPts val="0"/>
              </a:spcAft>
              <a:buClr>
                <a:srgbClr val="222222"/>
              </a:buClr>
              <a:buSzPts val="1800"/>
              <a:buFont typeface="Arial" panose="020B0604020202020204" pitchFamily="34" charset="0"/>
              <a:buChar char="•"/>
              <a:tabLst/>
              <a:defRPr/>
            </a:pPr>
            <a:r>
              <a:rPr lang="en-US" sz="2200" kern="0" dirty="0">
                <a:solidFill>
                  <a:srgbClr val="222222"/>
                </a:solidFill>
                <a:ea typeface="+mn-ea"/>
                <a:cs typeface="+mn-cs"/>
              </a:rPr>
              <a:t>Satellite</a:t>
            </a:r>
            <a:r>
              <a:rPr kumimoji="0" lang="en-US" sz="2200" b="0" i="0" u="none" strike="noStrike" kern="0" cap="none" spc="0" normalizeH="0" baseline="0" noProof="0" dirty="0">
                <a:ln>
                  <a:noFill/>
                </a:ln>
                <a:solidFill>
                  <a:srgbClr val="222222"/>
                </a:solidFill>
                <a:effectLst/>
                <a:uLnTx/>
                <a:uFillTx/>
                <a:latin typeface="Raleway"/>
                <a:ea typeface="+mn-ea"/>
                <a:cs typeface="+mn-cs"/>
                <a:sym typeface="Raleway"/>
              </a:rPr>
              <a:t> → Generator A → Map routes </a:t>
            </a:r>
          </a:p>
          <a:p>
            <a:pPr marL="914400" marR="0" lvl="1" indent="-342900" algn="l" defTabSz="914400" rtl="0" eaLnBrk="1" fontAlgn="auto" latinLnBrk="0" hangingPunct="1">
              <a:lnSpc>
                <a:spcPct val="100000"/>
              </a:lnSpc>
              <a:spcBef>
                <a:spcPts val="600"/>
              </a:spcBef>
              <a:spcAft>
                <a:spcPts val="0"/>
              </a:spcAft>
              <a:buClr>
                <a:srgbClr val="222222"/>
              </a:buClr>
              <a:buSzPts val="1800"/>
              <a:buFont typeface="Arial" panose="020B0604020202020204" pitchFamily="34" charset="0"/>
              <a:buChar char="•"/>
              <a:tabLst/>
              <a:defRPr/>
            </a:pPr>
            <a:r>
              <a:rPr kumimoji="0" lang="en-US" sz="2200" b="0" i="0" u="none" strike="noStrike" kern="0" cap="none" spc="0" normalizeH="0" baseline="0" noProof="0" dirty="0">
                <a:ln>
                  <a:noFill/>
                </a:ln>
                <a:solidFill>
                  <a:srgbClr val="222222"/>
                </a:solidFill>
                <a:effectLst/>
                <a:uLnTx/>
                <a:uFillTx/>
                <a:latin typeface="Raleway"/>
                <a:ea typeface="+mn-ea"/>
                <a:cs typeface="+mn-cs"/>
                <a:sym typeface="Raleway"/>
              </a:rPr>
              <a:t>Maps route → Generator B → Satellite</a:t>
            </a:r>
          </a:p>
          <a:p>
            <a:pPr marL="457200" marR="0" lvl="0" indent="-342900" algn="l" defTabSz="914400" rtl="0" eaLnBrk="1" fontAlgn="auto" latinLnBrk="0" hangingPunct="1">
              <a:lnSpc>
                <a:spcPct val="100000"/>
              </a:lnSpc>
              <a:spcBef>
                <a:spcPts val="600"/>
              </a:spcBef>
              <a:spcAft>
                <a:spcPts val="0"/>
              </a:spcAft>
              <a:buClr>
                <a:srgbClr val="222222"/>
              </a:buClr>
              <a:buSzPts val="1800"/>
              <a:buFont typeface="Raleway"/>
              <a:buChar char="◉"/>
              <a:tabLst/>
              <a:defRPr/>
            </a:pPr>
            <a:r>
              <a:rPr kumimoji="0" lang="en-US" sz="2200" b="0" i="0" u="none" strike="noStrike" kern="0" cap="none" spc="0" normalizeH="0" baseline="0" noProof="0" dirty="0">
                <a:ln>
                  <a:noFill/>
                </a:ln>
                <a:solidFill>
                  <a:srgbClr val="222222"/>
                </a:solidFill>
                <a:effectLst/>
                <a:uLnTx/>
                <a:uFillTx/>
                <a:latin typeface="Raleway" pitchFamily="2" charset="0"/>
                <a:ea typeface="+mn-ea"/>
                <a:cs typeface="+mn-cs"/>
                <a:sym typeface="Raleway"/>
              </a:rPr>
              <a:t>Each generator has a corresponding discriminator model (Discriminator A and Discriminator B)</a:t>
            </a:r>
          </a:p>
          <a:p>
            <a:pPr marL="914400" marR="0" lvl="1" indent="-342900" algn="l" defTabSz="914400" rtl="0" eaLnBrk="1" fontAlgn="auto" latinLnBrk="0" hangingPunct="1">
              <a:lnSpc>
                <a:spcPct val="100000"/>
              </a:lnSpc>
              <a:spcBef>
                <a:spcPts val="600"/>
              </a:spcBef>
              <a:spcAft>
                <a:spcPts val="0"/>
              </a:spcAft>
              <a:buClr>
                <a:srgbClr val="222222"/>
              </a:buClr>
              <a:buSzPts val="1800"/>
              <a:buFont typeface="Arial" panose="020B0604020202020204" pitchFamily="34" charset="0"/>
              <a:buChar char="•"/>
              <a:tabLst/>
              <a:defRPr/>
            </a:pPr>
            <a:r>
              <a:rPr lang="en-US" sz="2200" kern="0" dirty="0">
                <a:solidFill>
                  <a:srgbClr val="222222"/>
                </a:solidFill>
                <a:ea typeface="+mn-ea"/>
                <a:cs typeface="+mn-cs"/>
              </a:rPr>
              <a:t>Map routes → Discriminator A → Real/Fake.</a:t>
            </a:r>
          </a:p>
          <a:p>
            <a:pPr marL="914400" marR="0" lvl="1" indent="-342900" algn="l" defTabSz="914400" rtl="0" eaLnBrk="1" fontAlgn="auto" latinLnBrk="0" hangingPunct="1">
              <a:lnSpc>
                <a:spcPct val="100000"/>
              </a:lnSpc>
              <a:spcBef>
                <a:spcPts val="600"/>
              </a:spcBef>
              <a:spcAft>
                <a:spcPts val="0"/>
              </a:spcAft>
              <a:buClr>
                <a:srgbClr val="222222"/>
              </a:buClr>
              <a:buSzPts val="1800"/>
              <a:buFont typeface="Arial" panose="020B0604020202020204" pitchFamily="34" charset="0"/>
              <a:buChar char="•"/>
              <a:tabLst/>
              <a:defRPr/>
            </a:pPr>
            <a:r>
              <a:rPr lang="en-US" sz="2200" kern="0" dirty="0">
                <a:solidFill>
                  <a:srgbClr val="222222"/>
                </a:solidFill>
                <a:ea typeface="+mn-ea"/>
                <a:cs typeface="+mn-cs"/>
              </a:rPr>
              <a:t>Satellite → Generator A (Generates Map routes) → Discriminator A → Real/Fake</a:t>
            </a:r>
          </a:p>
          <a:p>
            <a:pPr marL="914400" marR="0" lvl="1" indent="-342900" algn="l" defTabSz="914400" rtl="0" eaLnBrk="1" fontAlgn="auto" latinLnBrk="0" hangingPunct="1">
              <a:lnSpc>
                <a:spcPct val="100000"/>
              </a:lnSpc>
              <a:spcBef>
                <a:spcPts val="600"/>
              </a:spcBef>
              <a:spcAft>
                <a:spcPts val="0"/>
              </a:spcAft>
              <a:buClr>
                <a:srgbClr val="222222"/>
              </a:buClr>
              <a:buSzPts val="1800"/>
              <a:buFont typeface="Arial" panose="020B0604020202020204" pitchFamily="34" charset="0"/>
              <a:buChar char="•"/>
              <a:tabLst/>
              <a:defRPr/>
            </a:pPr>
            <a:r>
              <a:rPr lang="en-US" sz="2200" kern="0" dirty="0">
                <a:solidFill>
                  <a:srgbClr val="222222"/>
                </a:solidFill>
                <a:ea typeface="+mn-ea"/>
                <a:cs typeface="+mn-cs"/>
              </a:rPr>
              <a:t>Satellite → Discriminator B → Real/Fake</a:t>
            </a:r>
          </a:p>
          <a:p>
            <a:pPr marL="914400" marR="0" lvl="1" indent="-342900" algn="l" defTabSz="914400" rtl="0" eaLnBrk="1" fontAlgn="auto" latinLnBrk="0" hangingPunct="1">
              <a:lnSpc>
                <a:spcPct val="100000"/>
              </a:lnSpc>
              <a:spcBef>
                <a:spcPts val="600"/>
              </a:spcBef>
              <a:spcAft>
                <a:spcPts val="0"/>
              </a:spcAft>
              <a:buClr>
                <a:srgbClr val="222222"/>
              </a:buClr>
              <a:buSzPts val="1800"/>
              <a:buFont typeface="Arial" panose="020B0604020202020204" pitchFamily="34" charset="0"/>
              <a:buChar char="•"/>
              <a:tabLst/>
              <a:defRPr/>
            </a:pPr>
            <a:r>
              <a:rPr lang="en-US" sz="2200" kern="0" dirty="0">
                <a:solidFill>
                  <a:srgbClr val="222222"/>
                </a:solidFill>
                <a:ea typeface="+mn-ea"/>
                <a:cs typeface="+mn-cs"/>
              </a:rPr>
              <a:t>Map routes → Generator B(Generates Satellite)→ Discriminator B → Real/fake</a:t>
            </a:r>
          </a:p>
        </p:txBody>
      </p:sp>
    </p:spTree>
    <p:extLst>
      <p:ext uri="{BB962C8B-B14F-4D97-AF65-F5344CB8AC3E}">
        <p14:creationId xmlns:p14="http://schemas.microsoft.com/office/powerpoint/2010/main" val="143508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500"/>
                                        <p:tgtEl>
                                          <p:spTgt spid="1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7" end="7"/>
                                            </p:txEl>
                                          </p:spTgt>
                                        </p:tgtEl>
                                        <p:attrNameLst>
                                          <p:attrName>style.visibility</p:attrName>
                                        </p:attrNameLst>
                                      </p:cBhvr>
                                      <p:to>
                                        <p:strVal val="visible"/>
                                      </p:to>
                                    </p:set>
                                    <p:animEffect transition="in" filter="fade">
                                      <p:cBhvr>
                                        <p:cTn id="42" dur="500"/>
                                        <p:tgtEl>
                                          <p:spTgt spid="1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xEl>
                                              <p:pRg st="8" end="8"/>
                                            </p:txEl>
                                          </p:spTgt>
                                        </p:tgtEl>
                                        <p:attrNameLst>
                                          <p:attrName>style.visibility</p:attrName>
                                        </p:attrNameLst>
                                      </p:cBhvr>
                                      <p:to>
                                        <p:strVal val="visible"/>
                                      </p:to>
                                    </p:set>
                                    <p:animEffect transition="in" filter="fade">
                                      <p:cBhvr>
                                        <p:cTn id="47" dur="500"/>
                                        <p:tgtEl>
                                          <p:spTgt spid="1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xEl>
                                              <p:pRg st="9" end="9"/>
                                            </p:txEl>
                                          </p:spTgt>
                                        </p:tgtEl>
                                        <p:attrNameLst>
                                          <p:attrName>style.visibility</p:attrName>
                                        </p:attrNameLst>
                                      </p:cBhvr>
                                      <p:to>
                                        <p:strVal val="visible"/>
                                      </p:to>
                                    </p:set>
                                    <p:animEffect transition="in" filter="fade">
                                      <p:cBhvr>
                                        <p:cTn id="52" dur="500"/>
                                        <p:tgtEl>
                                          <p:spTgt spid="1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
                                            <p:txEl>
                                              <p:pRg st="10" end="10"/>
                                            </p:txEl>
                                          </p:spTgt>
                                        </p:tgtEl>
                                        <p:attrNameLst>
                                          <p:attrName>style.visibility</p:attrName>
                                        </p:attrNameLst>
                                      </p:cBhvr>
                                      <p:to>
                                        <p:strVal val="visible"/>
                                      </p:to>
                                    </p:set>
                                    <p:animEffect transition="in" filter="fade">
                                      <p:cBhvr>
                                        <p:cTn id="57" dur="500"/>
                                        <p:tgtEl>
                                          <p:spTgt spid="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4" name="Title 3">
            <a:extLst>
              <a:ext uri="{FF2B5EF4-FFF2-40B4-BE49-F238E27FC236}">
                <a16:creationId xmlns:a16="http://schemas.microsoft.com/office/drawing/2014/main" id="{B229CA3B-F751-4580-A326-6A3A9411D19C}"/>
              </a:ext>
            </a:extLst>
          </p:cNvPr>
          <p:cNvSpPr>
            <a:spLocks noGrp="1"/>
          </p:cNvSpPr>
          <p:nvPr>
            <p:ph type="title"/>
          </p:nvPr>
        </p:nvSpPr>
        <p:spPr/>
        <p:txBody>
          <a:bodyPr/>
          <a:lstStyle/>
          <a:p>
            <a:r>
              <a:rPr lang="en-IN" sz="3200" dirty="0"/>
              <a:t>Results</a:t>
            </a:r>
          </a:p>
        </p:txBody>
      </p:sp>
      <p:sp>
        <p:nvSpPr>
          <p:cNvPr id="3" name="Google Shape;110;p17">
            <a:extLst>
              <a:ext uri="{FF2B5EF4-FFF2-40B4-BE49-F238E27FC236}">
                <a16:creationId xmlns:a16="http://schemas.microsoft.com/office/drawing/2014/main" id="{A3828745-EAF3-8B2D-21FA-4C2FE0FFA252}"/>
              </a:ext>
            </a:extLst>
          </p:cNvPr>
          <p:cNvSpPr txBox="1">
            <a:spLocks noGrp="1"/>
          </p:cNvSpPr>
          <p:nvPr>
            <p:ph type="sldNum" idx="12"/>
          </p:nvPr>
        </p:nvSpPr>
        <p:spPr>
          <a:xfrm>
            <a:off x="5730200" y="6481295"/>
            <a:ext cx="731600" cy="403600"/>
          </a:xfrm>
          <a:prstGeom prst="rect">
            <a:avLst/>
          </a:prstGeom>
        </p:spPr>
        <p:txBody>
          <a:bodyPr spcFirstLastPara="1" wrap="square" lIns="121900" tIns="121900" rIns="121900" bIns="121900" anchor="t" anchorCtr="0">
            <a:noAutofit/>
          </a:bodyPr>
          <a:lstStyle/>
          <a:p>
            <a:fld id="{00000000-1234-1234-1234-123412341234}" type="slidenum">
              <a:rPr lang="en"/>
              <a:pPr/>
              <a:t>14</a:t>
            </a:fld>
            <a:endParaRPr dirty="0"/>
          </a:p>
        </p:txBody>
      </p:sp>
      <p:grpSp>
        <p:nvGrpSpPr>
          <p:cNvPr id="12" name="Group 11">
            <a:extLst>
              <a:ext uri="{FF2B5EF4-FFF2-40B4-BE49-F238E27FC236}">
                <a16:creationId xmlns:a16="http://schemas.microsoft.com/office/drawing/2014/main" id="{433416E1-4046-542F-E27D-727D6C2532D3}"/>
              </a:ext>
            </a:extLst>
          </p:cNvPr>
          <p:cNvGrpSpPr/>
          <p:nvPr/>
        </p:nvGrpSpPr>
        <p:grpSpPr>
          <a:xfrm>
            <a:off x="2088693" y="1380551"/>
            <a:ext cx="7792425" cy="5194951"/>
            <a:chOff x="2088693" y="1380551"/>
            <a:chExt cx="7792425" cy="5194951"/>
          </a:xfrm>
        </p:grpSpPr>
        <p:pic>
          <p:nvPicPr>
            <p:cNvPr id="8" name="Picture 7">
              <a:extLst>
                <a:ext uri="{FF2B5EF4-FFF2-40B4-BE49-F238E27FC236}">
                  <a16:creationId xmlns:a16="http://schemas.microsoft.com/office/drawing/2014/main" id="{EB62039B-8FCE-E05E-5F31-3B6FD5701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8693" y="1380551"/>
              <a:ext cx="7792425" cy="5194951"/>
            </a:xfrm>
            <a:prstGeom prst="rect">
              <a:avLst/>
            </a:prstGeom>
          </p:spPr>
        </p:pic>
        <p:sp>
          <p:nvSpPr>
            <p:cNvPr id="11" name="TextBox 10">
              <a:extLst>
                <a:ext uri="{FF2B5EF4-FFF2-40B4-BE49-F238E27FC236}">
                  <a16:creationId xmlns:a16="http://schemas.microsoft.com/office/drawing/2014/main" id="{1A93EDC1-ACFA-874D-17EA-7A69241AA081}"/>
                </a:ext>
              </a:extLst>
            </p:cNvPr>
            <p:cNvSpPr txBox="1"/>
            <p:nvPr/>
          </p:nvSpPr>
          <p:spPr>
            <a:xfrm>
              <a:off x="3138196" y="6111963"/>
              <a:ext cx="5915608" cy="369332"/>
            </a:xfrm>
            <a:prstGeom prst="rect">
              <a:avLst/>
            </a:prstGeom>
            <a:noFill/>
          </p:spPr>
          <p:txBody>
            <a:bodyPr wrap="square" rtlCol="0">
              <a:spAutoFit/>
            </a:bodyPr>
            <a:lstStyle/>
            <a:p>
              <a:pPr algn="ctr"/>
              <a:r>
                <a:rPr lang="en-IN" dirty="0">
                  <a:latin typeface="Raleway" pitchFamily="2" charset="0"/>
                </a:rPr>
                <a:t>Satellite to Maps route trained for 20 epochs</a:t>
              </a:r>
            </a:p>
          </p:txBody>
        </p:sp>
      </p:grpSp>
    </p:spTree>
    <p:extLst>
      <p:ext uri="{BB962C8B-B14F-4D97-AF65-F5344CB8AC3E}">
        <p14:creationId xmlns:p14="http://schemas.microsoft.com/office/powerpoint/2010/main" val="23325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D51665-0DB8-41E4-BC7C-F08D8B56D7A4}"/>
              </a:ext>
            </a:extLst>
          </p:cNvPr>
          <p:cNvPicPr>
            <a:picLocks noChangeAspect="1"/>
          </p:cNvPicPr>
          <p:nvPr/>
        </p:nvPicPr>
        <p:blipFill>
          <a:blip r:embed="rId3"/>
          <a:stretch>
            <a:fillRect/>
          </a:stretch>
        </p:blipFill>
        <p:spPr>
          <a:xfrm>
            <a:off x="0" y="8965"/>
            <a:ext cx="12192000" cy="6868160"/>
          </a:xfrm>
          <a:prstGeom prst="rect">
            <a:avLst/>
          </a:prstGeom>
        </p:spPr>
      </p:pic>
      <p:sp>
        <p:nvSpPr>
          <p:cNvPr id="3" name="Google Shape;110;p17">
            <a:extLst>
              <a:ext uri="{FF2B5EF4-FFF2-40B4-BE49-F238E27FC236}">
                <a16:creationId xmlns:a16="http://schemas.microsoft.com/office/drawing/2014/main" id="{ECC8B6D8-3F1B-98C2-8D23-C1E4268B83E7}"/>
              </a:ext>
            </a:extLst>
          </p:cNvPr>
          <p:cNvSpPr txBox="1">
            <a:spLocks noGrp="1"/>
          </p:cNvSpPr>
          <p:nvPr>
            <p:ph type="sldNum" idx="12"/>
          </p:nvPr>
        </p:nvSpPr>
        <p:spPr>
          <a:xfrm>
            <a:off x="5739165" y="6433686"/>
            <a:ext cx="731600" cy="403600"/>
          </a:xfrm>
          <a:prstGeom prst="rect">
            <a:avLst/>
          </a:prstGeom>
        </p:spPr>
        <p:txBody>
          <a:bodyPr spcFirstLastPara="1" wrap="square" lIns="121900" tIns="121900" rIns="121900" bIns="121900" anchor="t" anchorCtr="0">
            <a:noAutofit/>
          </a:bodyPr>
          <a:lstStyle/>
          <a:p>
            <a:fld id="{00000000-1234-1234-1234-123412341234}" type="slidenum">
              <a:rPr lang="en">
                <a:solidFill>
                  <a:schemeClr val="tx1"/>
                </a:solidFill>
              </a:rPr>
              <a:pPr/>
              <a:t>15</a:t>
            </a:fld>
            <a:endParaRPr dirty="0">
              <a:solidFill>
                <a:schemeClr val="tx1"/>
              </a:solidFill>
            </a:endParaRPr>
          </a:p>
        </p:txBody>
      </p:sp>
      <p:grpSp>
        <p:nvGrpSpPr>
          <p:cNvPr id="9" name="Group 8">
            <a:extLst>
              <a:ext uri="{FF2B5EF4-FFF2-40B4-BE49-F238E27FC236}">
                <a16:creationId xmlns:a16="http://schemas.microsoft.com/office/drawing/2014/main" id="{E5297C54-1FEE-410E-A2B5-CF16A82B7DE6}"/>
              </a:ext>
            </a:extLst>
          </p:cNvPr>
          <p:cNvGrpSpPr/>
          <p:nvPr/>
        </p:nvGrpSpPr>
        <p:grpSpPr>
          <a:xfrm>
            <a:off x="2008021" y="1082574"/>
            <a:ext cx="8026667" cy="5398721"/>
            <a:chOff x="2008021" y="1082574"/>
            <a:chExt cx="8026667" cy="5398721"/>
          </a:xfrm>
        </p:grpSpPr>
        <p:pic>
          <p:nvPicPr>
            <p:cNvPr id="2" name="Picture 1">
              <a:extLst>
                <a:ext uri="{FF2B5EF4-FFF2-40B4-BE49-F238E27FC236}">
                  <a16:creationId xmlns:a16="http://schemas.microsoft.com/office/drawing/2014/main" id="{1C28754B-EB33-F70A-7B82-C591757851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8021" y="1082574"/>
              <a:ext cx="8026667" cy="5351112"/>
            </a:xfrm>
            <a:prstGeom prst="rect">
              <a:avLst/>
            </a:prstGeom>
          </p:spPr>
        </p:pic>
        <p:sp>
          <p:nvSpPr>
            <p:cNvPr id="8" name="TextBox 7">
              <a:extLst>
                <a:ext uri="{FF2B5EF4-FFF2-40B4-BE49-F238E27FC236}">
                  <a16:creationId xmlns:a16="http://schemas.microsoft.com/office/drawing/2014/main" id="{66030754-88B1-DFD9-41C0-B7FB56CB4342}"/>
                </a:ext>
              </a:extLst>
            </p:cNvPr>
            <p:cNvSpPr txBox="1"/>
            <p:nvPr/>
          </p:nvSpPr>
          <p:spPr>
            <a:xfrm>
              <a:off x="3138196" y="6111963"/>
              <a:ext cx="5915608" cy="369332"/>
            </a:xfrm>
            <a:prstGeom prst="rect">
              <a:avLst/>
            </a:prstGeom>
            <a:noFill/>
          </p:spPr>
          <p:txBody>
            <a:bodyPr wrap="square" rtlCol="0">
              <a:spAutoFit/>
            </a:bodyPr>
            <a:lstStyle/>
            <a:p>
              <a:pPr algn="ctr"/>
              <a:r>
                <a:rPr lang="en-IN" dirty="0">
                  <a:latin typeface="Raleway" pitchFamily="2" charset="0"/>
                </a:rPr>
                <a:t>Maps to Satellite route trained for 20 epochs</a:t>
              </a:r>
            </a:p>
          </p:txBody>
        </p:sp>
      </p:grpSp>
    </p:spTree>
    <p:extLst>
      <p:ext uri="{BB962C8B-B14F-4D97-AF65-F5344CB8AC3E}">
        <p14:creationId xmlns:p14="http://schemas.microsoft.com/office/powerpoint/2010/main" val="115518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4"/>
          <p:cNvSpPr txBox="1">
            <a:spLocks noGrp="1"/>
          </p:cNvSpPr>
          <p:nvPr>
            <p:ph type="ctrTitle" idx="4294967295"/>
          </p:nvPr>
        </p:nvSpPr>
        <p:spPr>
          <a:xfrm>
            <a:off x="914400" y="2444246"/>
            <a:ext cx="10363200" cy="990400"/>
          </a:xfrm>
          <a:prstGeom prst="rect">
            <a:avLst/>
          </a:prstGeom>
          <a:noFill/>
        </p:spPr>
        <p:txBody>
          <a:bodyPr spcFirstLastPara="1" wrap="square" lIns="121900" tIns="121900" rIns="121900" bIns="121900" anchor="ctr" anchorCtr="0">
            <a:noAutofit/>
          </a:bodyPr>
          <a:lstStyle/>
          <a:p>
            <a:r>
              <a:rPr lang="en" sz="3733" dirty="0">
                <a:solidFill>
                  <a:schemeClr val="bg1"/>
                </a:solidFill>
              </a:rPr>
              <a:t>Thank You</a:t>
            </a:r>
            <a:endParaRPr sz="3733" dirty="0">
              <a:solidFill>
                <a:schemeClr val="bg1"/>
              </a:solidFill>
            </a:endParaRPr>
          </a:p>
        </p:txBody>
      </p:sp>
      <p:sp>
        <p:nvSpPr>
          <p:cNvPr id="323" name="Google Shape;323;p34"/>
          <p:cNvSpPr txBox="1">
            <a:spLocks noGrp="1"/>
          </p:cNvSpPr>
          <p:nvPr>
            <p:ph type="sldNum" idx="12"/>
          </p:nvPr>
        </p:nvSpPr>
        <p:spPr>
          <a:xfrm>
            <a:off x="5730200" y="6352999"/>
            <a:ext cx="731600" cy="403600"/>
          </a:xfrm>
          <a:prstGeom prst="rect">
            <a:avLst/>
          </a:prstGeom>
        </p:spPr>
        <p:txBody>
          <a:bodyPr spcFirstLastPara="1" wrap="square" lIns="121900" tIns="121900" rIns="121900" bIns="121900" anchor="t" anchorCtr="0">
            <a:noAutofit/>
          </a:bodyPr>
          <a:lstStyle/>
          <a:p>
            <a:fld id="{00000000-1234-1234-1234-123412341234}" type="slidenum">
              <a:rPr lang="en"/>
              <a:pPr/>
              <a:t>16</a:t>
            </a:fld>
            <a:endParaRPr dirty="0"/>
          </a:p>
        </p:txBody>
      </p:sp>
      <p:grpSp>
        <p:nvGrpSpPr>
          <p:cNvPr id="324" name="Google Shape;324;p34"/>
          <p:cNvGrpSpPr/>
          <p:nvPr/>
        </p:nvGrpSpPr>
        <p:grpSpPr>
          <a:xfrm>
            <a:off x="5236800" y="3386400"/>
            <a:ext cx="1718400" cy="85200"/>
            <a:chOff x="3927600" y="2539800"/>
            <a:chExt cx="1288800" cy="63900"/>
          </a:xfrm>
        </p:grpSpPr>
        <p:cxnSp>
          <p:nvCxnSpPr>
            <p:cNvPr id="325" name="Google Shape;325;p34"/>
            <p:cNvCxnSpPr/>
            <p:nvPr/>
          </p:nvCxnSpPr>
          <p:spPr>
            <a:xfrm>
              <a:off x="3927600" y="2571750"/>
              <a:ext cx="1288800" cy="0"/>
            </a:xfrm>
            <a:prstGeom prst="straightConnector1">
              <a:avLst/>
            </a:prstGeom>
            <a:noFill/>
            <a:ln w="9525" cap="flat" cmpd="sng">
              <a:solidFill>
                <a:schemeClr val="accent3"/>
              </a:solidFill>
              <a:prstDash val="solid"/>
              <a:round/>
              <a:headEnd type="none" w="med" len="med"/>
              <a:tailEnd type="none" w="med" len="med"/>
            </a:ln>
          </p:spPr>
        </p:cxnSp>
        <p:sp>
          <p:nvSpPr>
            <p:cNvPr id="326" name="Google Shape;326;p34"/>
            <p:cNvSpPr/>
            <p:nvPr/>
          </p:nvSpPr>
          <p:spPr>
            <a:xfrm flipH="1">
              <a:off x="4538275" y="2539800"/>
              <a:ext cx="67500" cy="63900"/>
            </a:xfrm>
            <a:prstGeom prst="diamond">
              <a:avLst/>
            </a:prstGeom>
            <a:solidFill>
              <a:srgbClr val="222222"/>
            </a:solidFill>
            <a:ln w="19050"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4" name="Title 3">
            <a:extLst>
              <a:ext uri="{FF2B5EF4-FFF2-40B4-BE49-F238E27FC236}">
                <a16:creationId xmlns:a16="http://schemas.microsoft.com/office/drawing/2014/main" id="{B229CA3B-F751-4580-A326-6A3A9411D19C}"/>
              </a:ext>
            </a:extLst>
          </p:cNvPr>
          <p:cNvSpPr>
            <a:spLocks noGrp="1"/>
          </p:cNvSpPr>
          <p:nvPr>
            <p:ph type="title"/>
          </p:nvPr>
        </p:nvSpPr>
        <p:spPr/>
        <p:txBody>
          <a:bodyPr/>
          <a:lstStyle/>
          <a:p>
            <a:r>
              <a:rPr lang="en-IN" sz="3200" dirty="0"/>
              <a:t>Overview</a:t>
            </a:r>
          </a:p>
        </p:txBody>
      </p:sp>
      <p:sp>
        <p:nvSpPr>
          <p:cNvPr id="5" name="Text Placeholder 4">
            <a:extLst>
              <a:ext uri="{FF2B5EF4-FFF2-40B4-BE49-F238E27FC236}">
                <a16:creationId xmlns:a16="http://schemas.microsoft.com/office/drawing/2014/main" id="{0BA09141-E685-4323-8DED-56BB9F8654A2}"/>
              </a:ext>
            </a:extLst>
          </p:cNvPr>
          <p:cNvSpPr>
            <a:spLocks noGrp="1"/>
          </p:cNvSpPr>
          <p:nvPr>
            <p:ph type="body" idx="1"/>
          </p:nvPr>
        </p:nvSpPr>
        <p:spPr>
          <a:xfrm>
            <a:off x="535462" y="1529893"/>
            <a:ext cx="11211697" cy="4696800"/>
          </a:xfrm>
        </p:spPr>
        <p:txBody>
          <a:bodyPr/>
          <a:lstStyle/>
          <a:p>
            <a:r>
              <a:rPr lang="en-US" dirty="0"/>
              <a:t>GANs are generative models: they create new data instances that resemble your training data.</a:t>
            </a:r>
          </a:p>
        </p:txBody>
      </p:sp>
      <p:sp>
        <p:nvSpPr>
          <p:cNvPr id="97" name="Google Shape;97;p15"/>
          <p:cNvSpPr txBox="1">
            <a:spLocks noGrp="1"/>
          </p:cNvSpPr>
          <p:nvPr>
            <p:ph type="sldNum" idx="12"/>
          </p:nvPr>
        </p:nvSpPr>
        <p:spPr>
          <a:xfrm>
            <a:off x="5730200" y="6494949"/>
            <a:ext cx="731600" cy="403600"/>
          </a:xfrm>
          <a:prstGeom prst="rect">
            <a:avLst/>
          </a:prstGeom>
        </p:spPr>
        <p:txBody>
          <a:bodyPr spcFirstLastPara="1" wrap="square" lIns="121900" tIns="121900" rIns="121900" bIns="121900" anchor="t" anchorCtr="0">
            <a:noAutofit/>
          </a:bodyPr>
          <a:lstStyle/>
          <a:p>
            <a:fld id="{00000000-1234-1234-1234-123412341234}" type="slidenum">
              <a:rPr lang="en"/>
              <a:pPr/>
              <a:t>2</a:t>
            </a:fld>
            <a:endParaRPr dirty="0"/>
          </a:p>
        </p:txBody>
      </p:sp>
      <p:pic>
        <p:nvPicPr>
          <p:cNvPr id="8" name="Picture 7">
            <a:extLst>
              <a:ext uri="{FF2B5EF4-FFF2-40B4-BE49-F238E27FC236}">
                <a16:creationId xmlns:a16="http://schemas.microsoft.com/office/drawing/2014/main" id="{F55ED302-1BCE-48CA-3A94-F5714E6F5528}"/>
              </a:ext>
            </a:extLst>
          </p:cNvPr>
          <p:cNvPicPr>
            <a:picLocks noChangeAspect="1"/>
          </p:cNvPicPr>
          <p:nvPr/>
        </p:nvPicPr>
        <p:blipFill>
          <a:blip r:embed="rId3"/>
          <a:stretch>
            <a:fillRect/>
          </a:stretch>
        </p:blipFill>
        <p:spPr>
          <a:xfrm>
            <a:off x="2277129" y="2473789"/>
            <a:ext cx="7637741" cy="4150946"/>
          </a:xfrm>
          <a:prstGeom prst="rect">
            <a:avLst/>
          </a:prstGeom>
        </p:spPr>
      </p:pic>
    </p:spTree>
    <p:extLst>
      <p:ext uri="{BB962C8B-B14F-4D97-AF65-F5344CB8AC3E}">
        <p14:creationId xmlns:p14="http://schemas.microsoft.com/office/powerpoint/2010/main" val="408949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4" name="Title 3">
            <a:extLst>
              <a:ext uri="{FF2B5EF4-FFF2-40B4-BE49-F238E27FC236}">
                <a16:creationId xmlns:a16="http://schemas.microsoft.com/office/drawing/2014/main" id="{B229CA3B-F751-4580-A326-6A3A9411D19C}"/>
              </a:ext>
            </a:extLst>
          </p:cNvPr>
          <p:cNvSpPr>
            <a:spLocks noGrp="1"/>
          </p:cNvSpPr>
          <p:nvPr>
            <p:ph type="title"/>
          </p:nvPr>
        </p:nvSpPr>
        <p:spPr/>
        <p:txBody>
          <a:bodyPr/>
          <a:lstStyle/>
          <a:p>
            <a:r>
              <a:rPr lang="en-IN" sz="3200" dirty="0"/>
              <a:t>Dataset Details</a:t>
            </a:r>
          </a:p>
        </p:txBody>
      </p:sp>
      <p:sp>
        <p:nvSpPr>
          <p:cNvPr id="97" name="Google Shape;97;p15"/>
          <p:cNvSpPr txBox="1">
            <a:spLocks noGrp="1"/>
          </p:cNvSpPr>
          <p:nvPr>
            <p:ph type="sldNum" idx="12"/>
          </p:nvPr>
        </p:nvSpPr>
        <p:spPr>
          <a:prstGeom prst="rect">
            <a:avLst/>
          </a:prstGeom>
        </p:spPr>
        <p:txBody>
          <a:bodyPr spcFirstLastPara="1" wrap="square" lIns="121900" tIns="121900" rIns="121900" bIns="121900" anchor="t" anchorCtr="0">
            <a:noAutofit/>
          </a:bodyPr>
          <a:lstStyle/>
          <a:p>
            <a:fld id="{00000000-1234-1234-1234-123412341234}" type="slidenum">
              <a:rPr lang="en"/>
              <a:pPr/>
              <a:t>3</a:t>
            </a:fld>
            <a:endParaRPr dirty="0"/>
          </a:p>
        </p:txBody>
      </p:sp>
      <p:sp>
        <p:nvSpPr>
          <p:cNvPr id="8" name="Text Placeholder 4">
            <a:extLst>
              <a:ext uri="{FF2B5EF4-FFF2-40B4-BE49-F238E27FC236}">
                <a16:creationId xmlns:a16="http://schemas.microsoft.com/office/drawing/2014/main" id="{90346CA8-3F63-58F4-EFB0-13471FA7FCEE}"/>
              </a:ext>
            </a:extLst>
          </p:cNvPr>
          <p:cNvSpPr>
            <a:spLocks noGrp="1"/>
          </p:cNvSpPr>
          <p:nvPr>
            <p:ph type="body" idx="1"/>
          </p:nvPr>
        </p:nvSpPr>
        <p:spPr>
          <a:xfrm>
            <a:off x="600267" y="1656199"/>
            <a:ext cx="11376213" cy="4696800"/>
          </a:xfrm>
        </p:spPr>
        <p:txBody>
          <a:bodyPr/>
          <a:lstStyle/>
          <a:p>
            <a:r>
              <a:rPr lang="en-US" dirty="0"/>
              <a:t>The dataset containing satellite image of cities obtained via web scraping from Google Maps was available publicly provided by UC Berkeley’s Electrical and Computer Science Dept. The data is available as a concatenated form of satellite and map images.</a:t>
            </a:r>
          </a:p>
          <a:p>
            <a:r>
              <a:rPr lang="en-US" dirty="0"/>
              <a:t>Number images in dataset (train + validation): 2194</a:t>
            </a:r>
          </a:p>
          <a:p>
            <a:r>
              <a:rPr lang="en-US" dirty="0"/>
              <a:t>Size of each combined image (the satellite and the map image) in dataset is 1200 x 600 which means each image (map or satellite image) is of size 600 x 600.</a:t>
            </a:r>
          </a:p>
          <a:p>
            <a:r>
              <a:rPr lang="en-US" dirty="0"/>
              <a:t>Size of complete dataset: 257.7 MB</a:t>
            </a:r>
          </a:p>
          <a:p>
            <a:pPr marL="761981" lvl="1" indent="0">
              <a:spcBef>
                <a:spcPts val="800"/>
              </a:spcBef>
              <a:buNone/>
            </a:pPr>
            <a:endParaRPr lang="en-US" dirty="0"/>
          </a:p>
          <a:p>
            <a:pPr marL="152396" indent="0">
              <a:buNone/>
            </a:pPr>
            <a:endParaRPr lang="en-IN" dirty="0"/>
          </a:p>
        </p:txBody>
      </p:sp>
    </p:spTree>
    <p:extLst>
      <p:ext uri="{BB962C8B-B14F-4D97-AF65-F5344CB8AC3E}">
        <p14:creationId xmlns:p14="http://schemas.microsoft.com/office/powerpoint/2010/main" val="316310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4" name="Title 3">
            <a:extLst>
              <a:ext uri="{FF2B5EF4-FFF2-40B4-BE49-F238E27FC236}">
                <a16:creationId xmlns:a16="http://schemas.microsoft.com/office/drawing/2014/main" id="{B229CA3B-F751-4580-A326-6A3A9411D19C}"/>
              </a:ext>
            </a:extLst>
          </p:cNvPr>
          <p:cNvSpPr>
            <a:spLocks noGrp="1"/>
          </p:cNvSpPr>
          <p:nvPr>
            <p:ph type="title"/>
          </p:nvPr>
        </p:nvSpPr>
        <p:spPr/>
        <p:txBody>
          <a:bodyPr/>
          <a:lstStyle/>
          <a:p>
            <a:r>
              <a:rPr lang="en-IN" sz="3200" dirty="0"/>
              <a:t>Methodology</a:t>
            </a:r>
          </a:p>
        </p:txBody>
      </p:sp>
      <p:sp>
        <p:nvSpPr>
          <p:cNvPr id="97" name="Google Shape;97;p15"/>
          <p:cNvSpPr txBox="1">
            <a:spLocks noGrp="1"/>
          </p:cNvSpPr>
          <p:nvPr>
            <p:ph type="sldNum" idx="12"/>
          </p:nvPr>
        </p:nvSpPr>
        <p:spPr>
          <a:prstGeom prst="rect">
            <a:avLst/>
          </a:prstGeom>
        </p:spPr>
        <p:txBody>
          <a:bodyPr spcFirstLastPara="1" wrap="square" lIns="121900" tIns="121900" rIns="121900" bIns="121900" anchor="t" anchorCtr="0">
            <a:noAutofit/>
          </a:bodyPr>
          <a:lstStyle/>
          <a:p>
            <a:fld id="{00000000-1234-1234-1234-123412341234}" type="slidenum">
              <a:rPr lang="en"/>
              <a:pPr/>
              <a:t>4</a:t>
            </a:fld>
            <a:endParaRPr dirty="0"/>
          </a:p>
        </p:txBody>
      </p:sp>
      <p:sp>
        <p:nvSpPr>
          <p:cNvPr id="8" name="Text Placeholder 4">
            <a:extLst>
              <a:ext uri="{FF2B5EF4-FFF2-40B4-BE49-F238E27FC236}">
                <a16:creationId xmlns:a16="http://schemas.microsoft.com/office/drawing/2014/main" id="{90346CA8-3F63-58F4-EFB0-13471FA7FCEE}"/>
              </a:ext>
            </a:extLst>
          </p:cNvPr>
          <p:cNvSpPr>
            <a:spLocks noGrp="1"/>
          </p:cNvSpPr>
          <p:nvPr>
            <p:ph type="body" idx="1"/>
          </p:nvPr>
        </p:nvSpPr>
        <p:spPr>
          <a:xfrm>
            <a:off x="581606" y="1955367"/>
            <a:ext cx="11376213" cy="2947266"/>
          </a:xfrm>
        </p:spPr>
        <p:txBody>
          <a:bodyPr/>
          <a:lstStyle/>
          <a:p>
            <a:pPr lvl="0">
              <a:buClr>
                <a:srgbClr val="222222"/>
              </a:buClr>
              <a:defRPr/>
            </a:pPr>
            <a:r>
              <a:rPr lang="en-US" dirty="0">
                <a:solidFill>
                  <a:srgbClr val="222222"/>
                </a:solidFill>
                <a:ea typeface="+mn-ea"/>
                <a:cs typeface="+mn-cs"/>
              </a:rPr>
              <a:t>The GAN model architecture involves two sub-models:</a:t>
            </a:r>
          </a:p>
          <a:p>
            <a:pPr marL="952496" lvl="1" indent="-342900">
              <a:spcBef>
                <a:spcPts val="800"/>
              </a:spcBef>
              <a:buClr>
                <a:srgbClr val="222222"/>
              </a:buClr>
              <a:buSzPts val="1800"/>
              <a:buFont typeface="Arial" panose="020B0604020202020204" pitchFamily="34" charset="0"/>
              <a:buChar char="•"/>
              <a:defRPr/>
            </a:pPr>
            <a:r>
              <a:rPr lang="en-US" dirty="0">
                <a:solidFill>
                  <a:srgbClr val="222222"/>
                </a:solidFill>
                <a:ea typeface="+mn-ea"/>
                <a:cs typeface="+mn-cs"/>
              </a:rPr>
              <a:t>Generator. Model that is used to generate new plausible examples from the problem domain.</a:t>
            </a:r>
          </a:p>
          <a:p>
            <a:pPr marL="952496" lvl="1" indent="-342900">
              <a:spcBef>
                <a:spcPts val="800"/>
              </a:spcBef>
              <a:buClr>
                <a:srgbClr val="222222"/>
              </a:buClr>
              <a:buSzPts val="1800"/>
              <a:buFont typeface="Arial" panose="020B0604020202020204" pitchFamily="34" charset="0"/>
              <a:buChar char="•"/>
              <a:defRPr/>
            </a:pPr>
            <a:r>
              <a:rPr lang="en-US" dirty="0">
                <a:solidFill>
                  <a:srgbClr val="222222"/>
                </a:solidFill>
                <a:ea typeface="+mn-ea"/>
                <a:cs typeface="+mn-cs"/>
              </a:rPr>
              <a:t>Discriminator. Model that is used to classify examples as real (from the domain) or fake (generated).</a:t>
            </a:r>
          </a:p>
          <a:p>
            <a:pPr marL="152396" indent="0">
              <a:buNone/>
            </a:pPr>
            <a:endParaRPr lang="en-US" sz="2400" dirty="0">
              <a:latin typeface="Raleway" pitchFamily="2" charset="0"/>
            </a:endParaRPr>
          </a:p>
        </p:txBody>
      </p:sp>
    </p:spTree>
    <p:extLst>
      <p:ext uri="{BB962C8B-B14F-4D97-AF65-F5344CB8AC3E}">
        <p14:creationId xmlns:p14="http://schemas.microsoft.com/office/powerpoint/2010/main" val="418970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Picture 147">
            <a:extLst>
              <a:ext uri="{FF2B5EF4-FFF2-40B4-BE49-F238E27FC236}">
                <a16:creationId xmlns:a16="http://schemas.microsoft.com/office/drawing/2014/main" id="{C2FB447A-5CBE-E993-B1A5-3626C399E3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452" y="3391667"/>
            <a:ext cx="1488233" cy="1292449"/>
          </a:xfrm>
          <a:prstGeom prst="rect">
            <a:avLst/>
          </a:prstGeom>
        </p:spPr>
      </p:pic>
      <p:pic>
        <p:nvPicPr>
          <p:cNvPr id="123" name="Picture 122">
            <a:extLst>
              <a:ext uri="{FF2B5EF4-FFF2-40B4-BE49-F238E27FC236}">
                <a16:creationId xmlns:a16="http://schemas.microsoft.com/office/drawing/2014/main" id="{6CA18994-DAB3-33A1-5A11-D90E55929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247" y="3190388"/>
            <a:ext cx="3285130" cy="1939141"/>
          </a:xfrm>
          <a:prstGeom prst="rect">
            <a:avLst/>
          </a:prstGeom>
        </p:spPr>
      </p:pic>
      <p:sp>
        <p:nvSpPr>
          <p:cNvPr id="2" name="Title 1">
            <a:extLst>
              <a:ext uri="{FF2B5EF4-FFF2-40B4-BE49-F238E27FC236}">
                <a16:creationId xmlns:a16="http://schemas.microsoft.com/office/drawing/2014/main" id="{98A1F990-B398-C9BB-B1B5-BC59C59693D2}"/>
              </a:ext>
            </a:extLst>
          </p:cNvPr>
          <p:cNvSpPr>
            <a:spLocks noGrp="1"/>
          </p:cNvSpPr>
          <p:nvPr>
            <p:ph type="title"/>
          </p:nvPr>
        </p:nvSpPr>
        <p:spPr>
          <a:xfrm>
            <a:off x="2304819" y="6274724"/>
            <a:ext cx="7594802" cy="333447"/>
          </a:xfrm>
        </p:spPr>
        <p:txBody>
          <a:bodyPr>
            <a:noAutofit/>
          </a:bodyPr>
          <a:lstStyle/>
          <a:p>
            <a:pPr algn="ctr"/>
            <a:r>
              <a:rPr lang="en-IN" sz="2000" b="1" dirty="0">
                <a:latin typeface="Raleway" pitchFamily="2" charset="0"/>
              </a:rPr>
              <a:t>Image to Image translation</a:t>
            </a:r>
          </a:p>
        </p:txBody>
      </p:sp>
      <p:pic>
        <p:nvPicPr>
          <p:cNvPr id="5" name="Picture 4">
            <a:extLst>
              <a:ext uri="{FF2B5EF4-FFF2-40B4-BE49-F238E27FC236}">
                <a16:creationId xmlns:a16="http://schemas.microsoft.com/office/drawing/2014/main" id="{23AE169F-9301-9DE3-098A-6C8D290283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1035" y="1863373"/>
            <a:ext cx="1488234" cy="1292449"/>
          </a:xfrm>
          <a:prstGeom prst="rect">
            <a:avLst/>
          </a:prstGeom>
        </p:spPr>
      </p:pic>
      <p:pic>
        <p:nvPicPr>
          <p:cNvPr id="7" name="Picture 6">
            <a:extLst>
              <a:ext uri="{FF2B5EF4-FFF2-40B4-BE49-F238E27FC236}">
                <a16:creationId xmlns:a16="http://schemas.microsoft.com/office/drawing/2014/main" id="{63F15BBF-F8C9-656F-26EC-FDD146E357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4994" y="1863373"/>
            <a:ext cx="1488233" cy="1292449"/>
          </a:xfrm>
          <a:prstGeom prst="rect">
            <a:avLst/>
          </a:prstGeom>
        </p:spPr>
      </p:pic>
      <p:pic>
        <p:nvPicPr>
          <p:cNvPr id="11" name="Picture 10">
            <a:extLst>
              <a:ext uri="{FF2B5EF4-FFF2-40B4-BE49-F238E27FC236}">
                <a16:creationId xmlns:a16="http://schemas.microsoft.com/office/drawing/2014/main" id="{7DCED210-A534-5C51-1B70-A769E6D7D0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1035" y="3291659"/>
            <a:ext cx="1488233" cy="1292449"/>
          </a:xfrm>
          <a:prstGeom prst="rect">
            <a:avLst/>
          </a:prstGeom>
        </p:spPr>
      </p:pic>
      <p:sp>
        <p:nvSpPr>
          <p:cNvPr id="15" name="TextBox 14">
            <a:extLst>
              <a:ext uri="{FF2B5EF4-FFF2-40B4-BE49-F238E27FC236}">
                <a16:creationId xmlns:a16="http://schemas.microsoft.com/office/drawing/2014/main" id="{385CD65C-98EA-C43B-BE6E-CF9765CF730E}"/>
              </a:ext>
            </a:extLst>
          </p:cNvPr>
          <p:cNvSpPr txBox="1"/>
          <p:nvPr/>
        </p:nvSpPr>
        <p:spPr>
          <a:xfrm>
            <a:off x="6243452" y="1879358"/>
            <a:ext cx="8621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Real A</a:t>
            </a:r>
          </a:p>
        </p:txBody>
      </p:sp>
      <p:sp>
        <p:nvSpPr>
          <p:cNvPr id="19" name="TextBox 18">
            <a:extLst>
              <a:ext uri="{FF2B5EF4-FFF2-40B4-BE49-F238E27FC236}">
                <a16:creationId xmlns:a16="http://schemas.microsoft.com/office/drawing/2014/main" id="{9ECF0651-0BDA-C2D9-EE91-5FC7C76EBA04}"/>
              </a:ext>
            </a:extLst>
          </p:cNvPr>
          <p:cNvSpPr txBox="1"/>
          <p:nvPr/>
        </p:nvSpPr>
        <p:spPr>
          <a:xfrm>
            <a:off x="4529452" y="1922120"/>
            <a:ext cx="93656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Real B</a:t>
            </a:r>
          </a:p>
        </p:txBody>
      </p:sp>
      <p:sp>
        <p:nvSpPr>
          <p:cNvPr id="21" name="TextBox 20">
            <a:extLst>
              <a:ext uri="{FF2B5EF4-FFF2-40B4-BE49-F238E27FC236}">
                <a16:creationId xmlns:a16="http://schemas.microsoft.com/office/drawing/2014/main" id="{0C193FAF-FFB9-F742-B8EF-BEABD8DD823C}"/>
              </a:ext>
            </a:extLst>
          </p:cNvPr>
          <p:cNvSpPr txBox="1"/>
          <p:nvPr/>
        </p:nvSpPr>
        <p:spPr>
          <a:xfrm>
            <a:off x="6233383" y="3350404"/>
            <a:ext cx="84418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Real A</a:t>
            </a:r>
          </a:p>
        </p:txBody>
      </p:sp>
      <p:sp>
        <p:nvSpPr>
          <p:cNvPr id="23" name="TextBox 22">
            <a:extLst>
              <a:ext uri="{FF2B5EF4-FFF2-40B4-BE49-F238E27FC236}">
                <a16:creationId xmlns:a16="http://schemas.microsoft.com/office/drawing/2014/main" id="{B5846560-1352-3928-0A1D-36B45A00A272}"/>
              </a:ext>
            </a:extLst>
          </p:cNvPr>
          <p:cNvSpPr txBox="1"/>
          <p:nvPr/>
        </p:nvSpPr>
        <p:spPr>
          <a:xfrm>
            <a:off x="4558379" y="3333835"/>
            <a:ext cx="91603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Fake B</a:t>
            </a:r>
          </a:p>
        </p:txBody>
      </p:sp>
      <p:sp>
        <p:nvSpPr>
          <p:cNvPr id="24" name="TextBox 23">
            <a:extLst>
              <a:ext uri="{FF2B5EF4-FFF2-40B4-BE49-F238E27FC236}">
                <a16:creationId xmlns:a16="http://schemas.microsoft.com/office/drawing/2014/main" id="{538E08C4-AB43-A273-F307-290453B9CFF8}"/>
              </a:ext>
            </a:extLst>
          </p:cNvPr>
          <p:cNvSpPr txBox="1"/>
          <p:nvPr/>
        </p:nvSpPr>
        <p:spPr>
          <a:xfrm>
            <a:off x="5928628" y="2260674"/>
            <a:ext cx="3301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5" name="TextBox 24">
            <a:extLst>
              <a:ext uri="{FF2B5EF4-FFF2-40B4-BE49-F238E27FC236}">
                <a16:creationId xmlns:a16="http://schemas.microsoft.com/office/drawing/2014/main" id="{CE6EB2DB-3B60-D4E7-E150-656C70A7C965}"/>
              </a:ext>
            </a:extLst>
          </p:cNvPr>
          <p:cNvSpPr txBox="1"/>
          <p:nvPr/>
        </p:nvSpPr>
        <p:spPr>
          <a:xfrm>
            <a:off x="5928627" y="3615272"/>
            <a:ext cx="3301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6" name="TextBox 25">
            <a:extLst>
              <a:ext uri="{FF2B5EF4-FFF2-40B4-BE49-F238E27FC236}">
                <a16:creationId xmlns:a16="http://schemas.microsoft.com/office/drawing/2014/main" id="{B4222138-A69C-C37E-371F-2767C972DCC6}"/>
              </a:ext>
            </a:extLst>
          </p:cNvPr>
          <p:cNvSpPr txBox="1"/>
          <p:nvPr/>
        </p:nvSpPr>
        <p:spPr>
          <a:xfrm>
            <a:off x="7639391" y="3040828"/>
            <a:ext cx="7674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50/50</a:t>
            </a:r>
          </a:p>
        </p:txBody>
      </p:sp>
      <p:cxnSp>
        <p:nvCxnSpPr>
          <p:cNvPr id="27" name="Straight Connector 26">
            <a:extLst>
              <a:ext uri="{FF2B5EF4-FFF2-40B4-BE49-F238E27FC236}">
                <a16:creationId xmlns:a16="http://schemas.microsoft.com/office/drawing/2014/main" id="{8C956C09-33A2-4643-FAE7-9EA834A93521}"/>
              </a:ext>
            </a:extLst>
          </p:cNvPr>
          <p:cNvCxnSpPr>
            <a:cxnSpLocks/>
          </p:cNvCxnSpPr>
          <p:nvPr/>
        </p:nvCxnSpPr>
        <p:spPr>
          <a:xfrm>
            <a:off x="8266922" y="1782668"/>
            <a:ext cx="0" cy="280143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7A85428-6DF3-06DC-4936-E62D0A49151F}"/>
              </a:ext>
            </a:extLst>
          </p:cNvPr>
          <p:cNvCxnSpPr>
            <a:cxnSpLocks/>
          </p:cNvCxnSpPr>
          <p:nvPr/>
        </p:nvCxnSpPr>
        <p:spPr>
          <a:xfrm>
            <a:off x="7766710" y="2502547"/>
            <a:ext cx="5002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C118B8-37D0-20D5-1B94-5E4133D0974F}"/>
              </a:ext>
            </a:extLst>
          </p:cNvPr>
          <p:cNvCxnSpPr>
            <a:cxnSpLocks/>
          </p:cNvCxnSpPr>
          <p:nvPr/>
        </p:nvCxnSpPr>
        <p:spPr>
          <a:xfrm>
            <a:off x="7766710" y="3822514"/>
            <a:ext cx="5002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F5FD472-72FF-9772-2D04-CF7DC4F1A472}"/>
              </a:ext>
            </a:extLst>
          </p:cNvPr>
          <p:cNvCxnSpPr>
            <a:cxnSpLocks/>
          </p:cNvCxnSpPr>
          <p:nvPr/>
        </p:nvCxnSpPr>
        <p:spPr>
          <a:xfrm>
            <a:off x="8294932" y="3040828"/>
            <a:ext cx="4379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 Box 2">
            <a:extLst>
              <a:ext uri="{FF2B5EF4-FFF2-40B4-BE49-F238E27FC236}">
                <a16:creationId xmlns:a16="http://schemas.microsoft.com/office/drawing/2014/main" id="{8C721EA2-C25B-A4E8-B97D-8FE9776C0E27}"/>
              </a:ext>
            </a:extLst>
          </p:cNvPr>
          <p:cNvSpPr txBox="1">
            <a:spLocks noChangeArrowheads="1"/>
          </p:cNvSpPr>
          <p:nvPr/>
        </p:nvSpPr>
        <p:spPr bwMode="auto">
          <a:xfrm>
            <a:off x="8732931" y="2750454"/>
            <a:ext cx="1584881" cy="514497"/>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headEnd/>
            <a:tailEnd/>
          </a:ln>
          <a:effectLst/>
        </p:spPr>
        <p:txBody>
          <a:bodyPr rot="0" vert="horz" wrap="square" lIns="91440" tIns="45720" rIns="91440" bIns="45720" anchor="t" anchorCtr="0">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IN" sz="2000" b="0"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Times New Roman" panose="02020603050405020304" pitchFamily="18" charset="0"/>
              </a:rPr>
              <a:t>Discriminator</a:t>
            </a:r>
            <a:endParaRPr kumimoji="0" lang="en-IN" sz="1100" b="0"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Times New Roman" panose="02020603050405020304" pitchFamily="18" charset="0"/>
            </a:endParaRPr>
          </a:p>
        </p:txBody>
      </p:sp>
      <p:grpSp>
        <p:nvGrpSpPr>
          <p:cNvPr id="4" name="Group 3">
            <a:extLst>
              <a:ext uri="{FF2B5EF4-FFF2-40B4-BE49-F238E27FC236}">
                <a16:creationId xmlns:a16="http://schemas.microsoft.com/office/drawing/2014/main" id="{FFCA7FE9-BB88-B3CD-7560-EDF9C73269C3}"/>
              </a:ext>
            </a:extLst>
          </p:cNvPr>
          <p:cNvGrpSpPr/>
          <p:nvPr/>
        </p:nvGrpSpPr>
        <p:grpSpPr>
          <a:xfrm>
            <a:off x="9465657" y="486819"/>
            <a:ext cx="2355149" cy="2236084"/>
            <a:chOff x="9465657" y="608122"/>
            <a:chExt cx="2355149" cy="2236084"/>
          </a:xfrm>
        </p:grpSpPr>
        <p:cxnSp>
          <p:nvCxnSpPr>
            <p:cNvPr id="42" name="Straight Connector 41">
              <a:extLst>
                <a:ext uri="{FF2B5EF4-FFF2-40B4-BE49-F238E27FC236}">
                  <a16:creationId xmlns:a16="http://schemas.microsoft.com/office/drawing/2014/main" id="{0B9BD655-AB44-0C8B-9293-637EF4C5B5AF}"/>
                </a:ext>
              </a:extLst>
            </p:cNvPr>
            <p:cNvCxnSpPr>
              <a:cxnSpLocks/>
            </p:cNvCxnSpPr>
            <p:nvPr/>
          </p:nvCxnSpPr>
          <p:spPr>
            <a:xfrm flipH="1" flipV="1">
              <a:off x="11815392" y="608122"/>
              <a:ext cx="5414" cy="668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080F1F-F955-6F1A-96CB-861BD6186D11}"/>
                </a:ext>
              </a:extLst>
            </p:cNvPr>
            <p:cNvCxnSpPr/>
            <p:nvPr/>
          </p:nvCxnSpPr>
          <p:spPr>
            <a:xfrm flipH="1">
              <a:off x="9465657" y="614064"/>
              <a:ext cx="2355149" cy="178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6E21F10-CED4-EF35-8047-2DE779B92CDB}"/>
                </a:ext>
              </a:extLst>
            </p:cNvPr>
            <p:cNvCxnSpPr>
              <a:cxnSpLocks/>
            </p:cNvCxnSpPr>
            <p:nvPr/>
          </p:nvCxnSpPr>
          <p:spPr>
            <a:xfrm>
              <a:off x="9471071" y="631892"/>
              <a:ext cx="0" cy="2212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7503E0F6-6625-614B-A4BB-672537EDBD61}"/>
              </a:ext>
            </a:extLst>
          </p:cNvPr>
          <p:cNvGrpSpPr/>
          <p:nvPr/>
        </p:nvGrpSpPr>
        <p:grpSpPr>
          <a:xfrm>
            <a:off x="10639176" y="2183936"/>
            <a:ext cx="818834" cy="1487664"/>
            <a:chOff x="10639176" y="2305239"/>
            <a:chExt cx="818834" cy="1487664"/>
          </a:xfrm>
        </p:grpSpPr>
        <p:grpSp>
          <p:nvGrpSpPr>
            <p:cNvPr id="47" name="Group 46">
              <a:extLst>
                <a:ext uri="{FF2B5EF4-FFF2-40B4-BE49-F238E27FC236}">
                  <a16:creationId xmlns:a16="http://schemas.microsoft.com/office/drawing/2014/main" id="{0B57C3FA-8313-A057-2DF8-BF82EB48B0DF}"/>
                </a:ext>
              </a:extLst>
            </p:cNvPr>
            <p:cNvGrpSpPr/>
            <p:nvPr/>
          </p:nvGrpSpPr>
          <p:grpSpPr>
            <a:xfrm>
              <a:off x="10639176" y="2513718"/>
              <a:ext cx="418832" cy="1224817"/>
              <a:chOff x="0" y="1"/>
              <a:chExt cx="640080" cy="1432560"/>
            </a:xfrm>
          </p:grpSpPr>
          <p:sp>
            <p:nvSpPr>
              <p:cNvPr id="50" name="Rectangle 49">
                <a:extLst>
                  <a:ext uri="{FF2B5EF4-FFF2-40B4-BE49-F238E27FC236}">
                    <a16:creationId xmlns:a16="http://schemas.microsoft.com/office/drawing/2014/main" id="{8803335D-0F9F-38AC-DCB8-89B5B02AE950}"/>
                  </a:ext>
                </a:extLst>
              </p:cNvPr>
              <p:cNvSpPr/>
              <p:nvPr/>
            </p:nvSpPr>
            <p:spPr>
              <a:xfrm>
                <a:off x="0" y="1"/>
                <a:ext cx="640080" cy="143256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Oval 50">
                <a:extLst>
                  <a:ext uri="{FF2B5EF4-FFF2-40B4-BE49-F238E27FC236}">
                    <a16:creationId xmlns:a16="http://schemas.microsoft.com/office/drawing/2014/main" id="{F19BCDFF-CB55-E450-8B2C-A229C8A6E503}"/>
                  </a:ext>
                </a:extLst>
              </p:cNvPr>
              <p:cNvSpPr/>
              <p:nvPr/>
            </p:nvSpPr>
            <p:spPr>
              <a:xfrm>
                <a:off x="106680" y="152400"/>
                <a:ext cx="426720" cy="396240"/>
              </a:xfrm>
              <a:prstGeom prst="ellipse">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Oval 51">
                <a:extLst>
                  <a:ext uri="{FF2B5EF4-FFF2-40B4-BE49-F238E27FC236}">
                    <a16:creationId xmlns:a16="http://schemas.microsoft.com/office/drawing/2014/main" id="{72274A61-8344-03DF-58D7-76C10891C616}"/>
                  </a:ext>
                </a:extLst>
              </p:cNvPr>
              <p:cNvSpPr/>
              <p:nvPr/>
            </p:nvSpPr>
            <p:spPr>
              <a:xfrm>
                <a:off x="114300" y="822960"/>
                <a:ext cx="426720" cy="3962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48" name="Straight Arrow Connector 47">
              <a:extLst>
                <a:ext uri="{FF2B5EF4-FFF2-40B4-BE49-F238E27FC236}">
                  <a16:creationId xmlns:a16="http://schemas.microsoft.com/office/drawing/2014/main" id="{9D74639C-C44E-5111-7A3A-42BB0950ACE8}"/>
                </a:ext>
              </a:extLst>
            </p:cNvPr>
            <p:cNvCxnSpPr>
              <a:cxnSpLocks/>
            </p:cNvCxnSpPr>
            <p:nvPr/>
          </p:nvCxnSpPr>
          <p:spPr>
            <a:xfrm flipV="1">
              <a:off x="11058008" y="2305239"/>
              <a:ext cx="400002" cy="78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4148AC0-196F-0FEF-756D-5120B76C3022}"/>
                </a:ext>
              </a:extLst>
            </p:cNvPr>
            <p:cNvCxnSpPr>
              <a:cxnSpLocks/>
              <a:stCxn id="50" idx="3"/>
            </p:cNvCxnSpPr>
            <p:nvPr/>
          </p:nvCxnSpPr>
          <p:spPr>
            <a:xfrm>
              <a:off x="11058008" y="3126127"/>
              <a:ext cx="400002" cy="666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53" name="Straight Arrow Connector 52">
            <a:extLst>
              <a:ext uri="{FF2B5EF4-FFF2-40B4-BE49-F238E27FC236}">
                <a16:creationId xmlns:a16="http://schemas.microsoft.com/office/drawing/2014/main" id="{58520046-EC4F-476D-9024-BDD9BFC8C6A8}"/>
              </a:ext>
            </a:extLst>
          </p:cNvPr>
          <p:cNvCxnSpPr>
            <a:cxnSpLocks/>
            <a:stCxn id="40" idx="3"/>
            <a:endCxn id="50" idx="1"/>
          </p:cNvCxnSpPr>
          <p:nvPr/>
        </p:nvCxnSpPr>
        <p:spPr>
          <a:xfrm flipV="1">
            <a:off x="10317812" y="3004824"/>
            <a:ext cx="321364" cy="2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 Box 2">
            <a:extLst>
              <a:ext uri="{FF2B5EF4-FFF2-40B4-BE49-F238E27FC236}">
                <a16:creationId xmlns:a16="http://schemas.microsoft.com/office/drawing/2014/main" id="{FC581815-A418-8098-A5B7-CA0DE7B50B8A}"/>
              </a:ext>
            </a:extLst>
          </p:cNvPr>
          <p:cNvSpPr txBox="1">
            <a:spLocks noChangeArrowheads="1"/>
          </p:cNvSpPr>
          <p:nvPr/>
        </p:nvSpPr>
        <p:spPr bwMode="auto">
          <a:xfrm rot="5400000">
            <a:off x="10930773" y="1423594"/>
            <a:ext cx="1670842" cy="584775"/>
          </a:xfrm>
          <a:prstGeom prst="rect">
            <a:avLst/>
          </a:prstGeom>
          <a:gradFill rotWithShape="1">
            <a:gsLst>
              <a:gs pos="0">
                <a:srgbClr val="D2D2D2"/>
              </a:gs>
              <a:gs pos="50000">
                <a:srgbClr val="C8C8C8"/>
              </a:gs>
              <a:gs pos="100000">
                <a:srgbClr val="C0C0C0"/>
              </a:gs>
            </a:gsLst>
            <a:lin ang="5400000"/>
          </a:gradFill>
          <a:ln w="6350">
            <a:solidFill>
              <a:srgbClr val="A5A5A5"/>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Discriminator Loss</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0" name="Rectangle 11">
            <a:extLst>
              <a:ext uri="{FF2B5EF4-FFF2-40B4-BE49-F238E27FC236}">
                <a16:creationId xmlns:a16="http://schemas.microsoft.com/office/drawing/2014/main" id="{9877586E-2D2A-977A-5919-965191498F6E}"/>
              </a:ext>
            </a:extLst>
          </p:cNvPr>
          <p:cNvSpPr>
            <a:spLocks noChangeArrowheads="1"/>
          </p:cNvSpPr>
          <p:nvPr/>
        </p:nvSpPr>
        <p:spPr bwMode="auto">
          <a:xfrm>
            <a:off x="152400" y="4882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 name="Rectangle 13">
            <a:extLst>
              <a:ext uri="{FF2B5EF4-FFF2-40B4-BE49-F238E27FC236}">
                <a16:creationId xmlns:a16="http://schemas.microsoft.com/office/drawing/2014/main" id="{74A3F4B0-9536-0B08-8E74-9C80EBDBA4A4}"/>
              </a:ext>
            </a:extLst>
          </p:cNvPr>
          <p:cNvSpPr>
            <a:spLocks noChangeArrowheads="1"/>
          </p:cNvSpPr>
          <p:nvPr/>
        </p:nvSpPr>
        <p:spPr bwMode="auto">
          <a:xfrm>
            <a:off x="152400" y="4882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Rectangle 16">
            <a:extLst>
              <a:ext uri="{FF2B5EF4-FFF2-40B4-BE49-F238E27FC236}">
                <a16:creationId xmlns:a16="http://schemas.microsoft.com/office/drawing/2014/main" id="{46494B0D-F9E6-BCF7-1706-03826075DA9F}"/>
              </a:ext>
            </a:extLst>
          </p:cNvPr>
          <p:cNvSpPr>
            <a:spLocks noChangeArrowheads="1"/>
          </p:cNvSpPr>
          <p:nvPr/>
        </p:nvSpPr>
        <p:spPr bwMode="auto">
          <a:xfrm>
            <a:off x="152400" y="4882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Text Box 2">
            <a:extLst>
              <a:ext uri="{FF2B5EF4-FFF2-40B4-BE49-F238E27FC236}">
                <a16:creationId xmlns:a16="http://schemas.microsoft.com/office/drawing/2014/main" id="{812333C0-0EE8-B34C-E0C2-9D1F0762E954}"/>
              </a:ext>
            </a:extLst>
          </p:cNvPr>
          <p:cNvSpPr txBox="1">
            <a:spLocks noChangeArrowheads="1"/>
          </p:cNvSpPr>
          <p:nvPr/>
        </p:nvSpPr>
        <p:spPr bwMode="auto">
          <a:xfrm rot="5400000">
            <a:off x="10956584" y="3707611"/>
            <a:ext cx="1619221" cy="584775"/>
          </a:xfrm>
          <a:prstGeom prst="rect">
            <a:avLst/>
          </a:prstGeom>
          <a:gradFill rotWithShape="1">
            <a:gsLst>
              <a:gs pos="0">
                <a:srgbClr val="D2D2D2"/>
              </a:gs>
              <a:gs pos="50000">
                <a:srgbClr val="C8C8C8"/>
              </a:gs>
              <a:gs pos="100000">
                <a:srgbClr val="C0C0C0"/>
              </a:gs>
            </a:gsLst>
            <a:lin ang="5400000"/>
          </a:gradFill>
          <a:ln w="6350">
            <a:solidFill>
              <a:srgbClr val="A5A5A5"/>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Generator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Loss</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3" name="Rectangle 25">
            <a:extLst>
              <a:ext uri="{FF2B5EF4-FFF2-40B4-BE49-F238E27FC236}">
                <a16:creationId xmlns:a16="http://schemas.microsoft.com/office/drawing/2014/main" id="{55998E76-673A-95AA-2576-4E7D76E832C2}"/>
              </a:ext>
            </a:extLst>
          </p:cNvPr>
          <p:cNvSpPr>
            <a:spLocks noChangeArrowheads="1"/>
          </p:cNvSpPr>
          <p:nvPr/>
        </p:nvSpPr>
        <p:spPr bwMode="auto">
          <a:xfrm>
            <a:off x="-188920" y="-11974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Rectangle 27">
            <a:extLst>
              <a:ext uri="{FF2B5EF4-FFF2-40B4-BE49-F238E27FC236}">
                <a16:creationId xmlns:a16="http://schemas.microsoft.com/office/drawing/2014/main" id="{547B831F-CE2B-B5FD-C313-29450FAC2FBD}"/>
              </a:ext>
            </a:extLst>
          </p:cNvPr>
          <p:cNvSpPr>
            <a:spLocks noChangeArrowheads="1"/>
          </p:cNvSpPr>
          <p:nvPr/>
        </p:nvSpPr>
        <p:spPr bwMode="auto">
          <a:xfrm>
            <a:off x="152400" y="1776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5" name="Rectangle 29">
            <a:extLst>
              <a:ext uri="{FF2B5EF4-FFF2-40B4-BE49-F238E27FC236}">
                <a16:creationId xmlns:a16="http://schemas.microsoft.com/office/drawing/2014/main" id="{3B330E9A-539F-2B31-590E-9505B24FDADF}"/>
              </a:ext>
            </a:extLst>
          </p:cNvPr>
          <p:cNvSpPr>
            <a:spLocks noChangeArrowheads="1"/>
          </p:cNvSpPr>
          <p:nvPr/>
        </p:nvSpPr>
        <p:spPr bwMode="auto">
          <a:xfrm>
            <a:off x="-54153" y="3110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6" name="Rectangle 32">
            <a:extLst>
              <a:ext uri="{FF2B5EF4-FFF2-40B4-BE49-F238E27FC236}">
                <a16:creationId xmlns:a16="http://schemas.microsoft.com/office/drawing/2014/main" id="{6206FB8E-3691-9DDB-4853-694DF6D29DD6}"/>
              </a:ext>
            </a:extLst>
          </p:cNvPr>
          <p:cNvSpPr>
            <a:spLocks noChangeArrowheads="1"/>
          </p:cNvSpPr>
          <p:nvPr/>
        </p:nvSpPr>
        <p:spPr bwMode="auto">
          <a:xfrm>
            <a:off x="6220" y="3110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Text Box 2">
            <a:extLst>
              <a:ext uri="{FF2B5EF4-FFF2-40B4-BE49-F238E27FC236}">
                <a16:creationId xmlns:a16="http://schemas.microsoft.com/office/drawing/2014/main" id="{0428AC58-7899-58F8-D2A7-8D740C4FD628}"/>
              </a:ext>
            </a:extLst>
          </p:cNvPr>
          <p:cNvSpPr txBox="1">
            <a:spLocks noChangeArrowheads="1"/>
          </p:cNvSpPr>
          <p:nvPr/>
        </p:nvSpPr>
        <p:spPr bwMode="auto">
          <a:xfrm>
            <a:off x="2071618" y="3256803"/>
            <a:ext cx="1374252" cy="487680"/>
          </a:xfrm>
          <a:prstGeom prst="rect">
            <a:avLst/>
          </a:prstGeom>
          <a:solidFill>
            <a:schemeClr val="accent1">
              <a:lumMod val="60000"/>
              <a:lumOff val="40000"/>
            </a:schemeClr>
          </a:solidFill>
          <a:ln w="6350" cap="flat" cmpd="sng" algn="ctr">
            <a:solidFill>
              <a:srgbClr val="ED7D31"/>
            </a:solidFill>
            <a:prstDash val="solid"/>
            <a:miter lim="800000"/>
            <a:headEnd/>
            <a:tailEnd/>
          </a:ln>
          <a:effectLst/>
        </p:spPr>
        <p:txBody>
          <a:bodyPr rot="0" vert="horz" wrap="square" lIns="91440" tIns="45720" rIns="91440" bIns="45720" anchor="t" anchorCtr="0">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IN" sz="2000" b="0"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Times New Roman" panose="02020603050405020304" pitchFamily="18" charset="0"/>
              </a:rPr>
              <a:t>Generator</a:t>
            </a:r>
          </a:p>
        </p:txBody>
      </p:sp>
      <p:cxnSp>
        <p:nvCxnSpPr>
          <p:cNvPr id="93" name="Straight Arrow Connector 92">
            <a:extLst>
              <a:ext uri="{FF2B5EF4-FFF2-40B4-BE49-F238E27FC236}">
                <a16:creationId xmlns:a16="http://schemas.microsoft.com/office/drawing/2014/main" id="{D55562C0-263D-A216-434A-F474CC41D174}"/>
              </a:ext>
            </a:extLst>
          </p:cNvPr>
          <p:cNvCxnSpPr>
            <a:cxnSpLocks/>
          </p:cNvCxnSpPr>
          <p:nvPr/>
        </p:nvCxnSpPr>
        <p:spPr>
          <a:xfrm>
            <a:off x="4056712" y="3941012"/>
            <a:ext cx="4873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5A875ED0-8F08-14BF-E34E-A87DA9D936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80" y="3136976"/>
            <a:ext cx="1196976" cy="1069248"/>
          </a:xfrm>
          <a:prstGeom prst="rect">
            <a:avLst/>
          </a:prstGeom>
        </p:spPr>
      </p:pic>
      <p:cxnSp>
        <p:nvCxnSpPr>
          <p:cNvPr id="101" name="Connector: Elbow 100">
            <a:extLst>
              <a:ext uri="{FF2B5EF4-FFF2-40B4-BE49-F238E27FC236}">
                <a16:creationId xmlns:a16="http://schemas.microsoft.com/office/drawing/2014/main" id="{ED77C2B7-D0FD-3A73-F71F-6A6CA2535C15}"/>
              </a:ext>
            </a:extLst>
          </p:cNvPr>
          <p:cNvCxnSpPr>
            <a:cxnSpLocks/>
            <a:stCxn id="75" idx="3"/>
            <a:endCxn id="88" idx="2"/>
          </p:cNvCxnSpPr>
          <p:nvPr/>
        </p:nvCxnSpPr>
        <p:spPr>
          <a:xfrm rot="5400000" flipH="1">
            <a:off x="6729906" y="-226679"/>
            <a:ext cx="1065126" cy="9007450"/>
          </a:xfrm>
          <a:prstGeom prst="bentConnector3">
            <a:avLst>
              <a:gd name="adj1" fmla="val -52619"/>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BA2894D-2B34-7F3B-6E33-A4837D49FEEA}"/>
              </a:ext>
            </a:extLst>
          </p:cNvPr>
          <p:cNvSpPr txBox="1"/>
          <p:nvPr/>
        </p:nvSpPr>
        <p:spPr>
          <a:xfrm>
            <a:off x="4518607" y="4663560"/>
            <a:ext cx="257065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ED7D31"/>
                </a:solidFill>
                <a:effectLst/>
                <a:uLnTx/>
                <a:uFillTx/>
                <a:latin typeface="Calibri" panose="020F0502020204030204"/>
                <a:ea typeface="+mn-ea"/>
                <a:cs typeface="+mn-cs"/>
              </a:rPr>
              <a:t>Fake input to discriminator</a:t>
            </a:r>
          </a:p>
        </p:txBody>
      </p:sp>
      <p:sp>
        <p:nvSpPr>
          <p:cNvPr id="106" name="TextBox 105">
            <a:extLst>
              <a:ext uri="{FF2B5EF4-FFF2-40B4-BE49-F238E27FC236}">
                <a16:creationId xmlns:a16="http://schemas.microsoft.com/office/drawing/2014/main" id="{1B780B19-5FE9-413D-D3B4-480E48DB90E0}"/>
              </a:ext>
            </a:extLst>
          </p:cNvPr>
          <p:cNvSpPr txBox="1"/>
          <p:nvPr/>
        </p:nvSpPr>
        <p:spPr>
          <a:xfrm>
            <a:off x="4491232" y="1474891"/>
            <a:ext cx="257065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ED7D31"/>
                </a:solidFill>
                <a:effectLst/>
                <a:uLnTx/>
                <a:uFillTx/>
                <a:latin typeface="Calibri" panose="020F0502020204030204"/>
                <a:ea typeface="+mn-ea"/>
                <a:cs typeface="+mn-cs"/>
              </a:rPr>
              <a:t>Real input to discriminator</a:t>
            </a:r>
          </a:p>
        </p:txBody>
      </p:sp>
      <p:sp>
        <p:nvSpPr>
          <p:cNvPr id="109" name="TextBox 108">
            <a:extLst>
              <a:ext uri="{FF2B5EF4-FFF2-40B4-BE49-F238E27FC236}">
                <a16:creationId xmlns:a16="http://schemas.microsoft.com/office/drawing/2014/main" id="{6A866BE4-1598-1576-18C9-3A8C7731BC5F}"/>
              </a:ext>
            </a:extLst>
          </p:cNvPr>
          <p:cNvSpPr txBox="1"/>
          <p:nvPr/>
        </p:nvSpPr>
        <p:spPr>
          <a:xfrm>
            <a:off x="2694651" y="5494569"/>
            <a:ext cx="2570651"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L1(MAE) loss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Minimize loss between real and generated target image</a:t>
            </a:r>
          </a:p>
        </p:txBody>
      </p:sp>
      <p:sp>
        <p:nvSpPr>
          <p:cNvPr id="111" name="TextBox 110">
            <a:extLst>
              <a:ext uri="{FF2B5EF4-FFF2-40B4-BE49-F238E27FC236}">
                <a16:creationId xmlns:a16="http://schemas.microsoft.com/office/drawing/2014/main" id="{E043428B-ABB9-1912-A199-C60BF343E3D2}"/>
              </a:ext>
            </a:extLst>
          </p:cNvPr>
          <p:cNvSpPr txBox="1"/>
          <p:nvPr/>
        </p:nvSpPr>
        <p:spPr>
          <a:xfrm>
            <a:off x="40527" y="1549881"/>
            <a:ext cx="29172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rPr>
              <a:t>Generate fake target image using a real image input </a:t>
            </a:r>
          </a:p>
        </p:txBody>
      </p:sp>
      <p:sp>
        <p:nvSpPr>
          <p:cNvPr id="112" name="TextBox 111">
            <a:extLst>
              <a:ext uri="{FF2B5EF4-FFF2-40B4-BE49-F238E27FC236}">
                <a16:creationId xmlns:a16="http://schemas.microsoft.com/office/drawing/2014/main" id="{5F91FE1A-C11C-8583-7ABE-D5CA80435646}"/>
              </a:ext>
            </a:extLst>
          </p:cNvPr>
          <p:cNvSpPr txBox="1"/>
          <p:nvPr/>
        </p:nvSpPr>
        <p:spPr>
          <a:xfrm>
            <a:off x="4501360" y="417581"/>
            <a:ext cx="257065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Discriminator takes pair of input image and target image</a:t>
            </a:r>
          </a:p>
        </p:txBody>
      </p:sp>
      <p:sp>
        <p:nvSpPr>
          <p:cNvPr id="113" name="TextBox 112">
            <a:extLst>
              <a:ext uri="{FF2B5EF4-FFF2-40B4-BE49-F238E27FC236}">
                <a16:creationId xmlns:a16="http://schemas.microsoft.com/office/drawing/2014/main" id="{5645DCE0-51CE-0AD7-EB19-729781570D7E}"/>
              </a:ext>
            </a:extLst>
          </p:cNvPr>
          <p:cNvSpPr txBox="1"/>
          <p:nvPr/>
        </p:nvSpPr>
        <p:spPr>
          <a:xfrm>
            <a:off x="4501361" y="1033312"/>
            <a:ext cx="257065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Both image will be concatenated</a:t>
            </a:r>
          </a:p>
        </p:txBody>
      </p:sp>
      <p:sp>
        <p:nvSpPr>
          <p:cNvPr id="116" name="TextBox 115">
            <a:extLst>
              <a:ext uri="{FF2B5EF4-FFF2-40B4-BE49-F238E27FC236}">
                <a16:creationId xmlns:a16="http://schemas.microsoft.com/office/drawing/2014/main" id="{0AA4A7E3-BDB3-0832-5DD2-F48E3675F2AB}"/>
              </a:ext>
            </a:extLst>
          </p:cNvPr>
          <p:cNvSpPr txBox="1"/>
          <p:nvPr/>
        </p:nvSpPr>
        <p:spPr>
          <a:xfrm>
            <a:off x="8708796" y="3413466"/>
            <a:ext cx="171502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Is the target image 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real or fake ?</a:t>
            </a:r>
          </a:p>
        </p:txBody>
      </p:sp>
      <p:sp>
        <p:nvSpPr>
          <p:cNvPr id="117" name="Text Box 2">
            <a:extLst>
              <a:ext uri="{FF2B5EF4-FFF2-40B4-BE49-F238E27FC236}">
                <a16:creationId xmlns:a16="http://schemas.microsoft.com/office/drawing/2014/main" id="{31D7326D-149E-6709-3AFC-39BC9366A516}"/>
              </a:ext>
            </a:extLst>
          </p:cNvPr>
          <p:cNvSpPr txBox="1">
            <a:spLocks noChangeArrowheads="1"/>
          </p:cNvSpPr>
          <p:nvPr/>
        </p:nvSpPr>
        <p:spPr bwMode="auto">
          <a:xfrm>
            <a:off x="10540311" y="1961163"/>
            <a:ext cx="563880" cy="334645"/>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sp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Real </a:t>
            </a:r>
            <a:endParaRPr kumimoji="0" lang="en-IN"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18" name="Text Box 2">
            <a:extLst>
              <a:ext uri="{FF2B5EF4-FFF2-40B4-BE49-F238E27FC236}">
                <a16:creationId xmlns:a16="http://schemas.microsoft.com/office/drawing/2014/main" id="{C7E1DE2F-4A89-53A8-CEB9-84EDF941C8A3}"/>
              </a:ext>
            </a:extLst>
          </p:cNvPr>
          <p:cNvSpPr txBox="1">
            <a:spLocks noChangeArrowheads="1"/>
          </p:cNvSpPr>
          <p:nvPr/>
        </p:nvSpPr>
        <p:spPr bwMode="auto">
          <a:xfrm>
            <a:off x="10565848" y="3744483"/>
            <a:ext cx="563880" cy="31265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sp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Fake </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19" name="Text Box 2">
            <a:extLst>
              <a:ext uri="{FF2B5EF4-FFF2-40B4-BE49-F238E27FC236}">
                <a16:creationId xmlns:a16="http://schemas.microsoft.com/office/drawing/2014/main" id="{7EA5E656-203D-B6DE-783B-1A9C72B88DE1}"/>
              </a:ext>
            </a:extLst>
          </p:cNvPr>
          <p:cNvSpPr txBox="1">
            <a:spLocks noChangeArrowheads="1"/>
          </p:cNvSpPr>
          <p:nvPr/>
        </p:nvSpPr>
        <p:spPr bwMode="auto">
          <a:xfrm>
            <a:off x="6926698" y="5468120"/>
            <a:ext cx="2570651" cy="31265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sp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GAN  loss (Binary cross entropy)</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20" name="TextBox 119">
            <a:extLst>
              <a:ext uri="{FF2B5EF4-FFF2-40B4-BE49-F238E27FC236}">
                <a16:creationId xmlns:a16="http://schemas.microsoft.com/office/drawing/2014/main" id="{BE4375C5-4D7C-9D46-83CE-85B51A169D7A}"/>
              </a:ext>
            </a:extLst>
          </p:cNvPr>
          <p:cNvSpPr txBox="1"/>
          <p:nvPr/>
        </p:nvSpPr>
        <p:spPr>
          <a:xfrm>
            <a:off x="159480" y="3138420"/>
            <a:ext cx="8621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Real A</a:t>
            </a:r>
          </a:p>
        </p:txBody>
      </p:sp>
      <p:sp>
        <p:nvSpPr>
          <p:cNvPr id="127" name="TextBox 126">
            <a:extLst>
              <a:ext uri="{FF2B5EF4-FFF2-40B4-BE49-F238E27FC236}">
                <a16:creationId xmlns:a16="http://schemas.microsoft.com/office/drawing/2014/main" id="{A70B3933-D371-423E-6A3A-B2199D2B915F}"/>
              </a:ext>
            </a:extLst>
          </p:cNvPr>
          <p:cNvSpPr txBox="1"/>
          <p:nvPr/>
        </p:nvSpPr>
        <p:spPr>
          <a:xfrm>
            <a:off x="159480" y="4884319"/>
            <a:ext cx="17485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rPr>
              <a:t>L1 vs GAN loss are weighted 100 to 1</a:t>
            </a:r>
          </a:p>
        </p:txBody>
      </p:sp>
      <p:cxnSp>
        <p:nvCxnSpPr>
          <p:cNvPr id="136" name="Connector: Curved 135">
            <a:extLst>
              <a:ext uri="{FF2B5EF4-FFF2-40B4-BE49-F238E27FC236}">
                <a16:creationId xmlns:a16="http://schemas.microsoft.com/office/drawing/2014/main" id="{2672C81E-E331-9006-99B9-AEA70FA9D3A0}"/>
              </a:ext>
            </a:extLst>
          </p:cNvPr>
          <p:cNvCxnSpPr>
            <a:cxnSpLocks/>
            <a:stCxn id="11" idx="2"/>
          </p:cNvCxnSpPr>
          <p:nvPr/>
        </p:nvCxnSpPr>
        <p:spPr>
          <a:xfrm rot="5400000" flipH="1">
            <a:off x="3659404" y="2948360"/>
            <a:ext cx="784468" cy="2487028"/>
          </a:xfrm>
          <a:prstGeom prst="curvedConnector4">
            <a:avLst>
              <a:gd name="adj1" fmla="val -153138"/>
              <a:gd name="adj2" fmla="val 79217"/>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E66B992F-CD48-6A0E-7F92-E9BCA60857C0}"/>
              </a:ext>
            </a:extLst>
          </p:cNvPr>
          <p:cNvSpPr txBox="1"/>
          <p:nvPr/>
        </p:nvSpPr>
        <p:spPr>
          <a:xfrm>
            <a:off x="5654143" y="2750454"/>
            <a:ext cx="3638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Y</a:t>
            </a:r>
          </a:p>
        </p:txBody>
      </p:sp>
      <p:sp>
        <p:nvSpPr>
          <p:cNvPr id="141" name="TextBox 140">
            <a:extLst>
              <a:ext uri="{FF2B5EF4-FFF2-40B4-BE49-F238E27FC236}">
                <a16:creationId xmlns:a16="http://schemas.microsoft.com/office/drawing/2014/main" id="{478122BA-5B03-A171-8C10-19F0776EEB13}"/>
              </a:ext>
            </a:extLst>
          </p:cNvPr>
          <p:cNvSpPr txBox="1"/>
          <p:nvPr/>
        </p:nvSpPr>
        <p:spPr>
          <a:xfrm>
            <a:off x="5654143" y="4184859"/>
            <a:ext cx="3638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Y</a:t>
            </a:r>
          </a:p>
        </p:txBody>
      </p:sp>
      <p:sp>
        <p:nvSpPr>
          <p:cNvPr id="142" name="TextBox 141">
            <a:extLst>
              <a:ext uri="{FF2B5EF4-FFF2-40B4-BE49-F238E27FC236}">
                <a16:creationId xmlns:a16="http://schemas.microsoft.com/office/drawing/2014/main" id="{23508AC0-B0BB-945F-83DA-2D3BA8D94F73}"/>
              </a:ext>
            </a:extLst>
          </p:cNvPr>
          <p:cNvSpPr txBox="1"/>
          <p:nvPr/>
        </p:nvSpPr>
        <p:spPr>
          <a:xfrm>
            <a:off x="7320045" y="2747386"/>
            <a:ext cx="3638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X</a:t>
            </a:r>
          </a:p>
        </p:txBody>
      </p:sp>
      <p:sp>
        <p:nvSpPr>
          <p:cNvPr id="144" name="TextBox 143">
            <a:extLst>
              <a:ext uri="{FF2B5EF4-FFF2-40B4-BE49-F238E27FC236}">
                <a16:creationId xmlns:a16="http://schemas.microsoft.com/office/drawing/2014/main" id="{F231CD27-E0DD-4680-0755-D48026D2291C}"/>
              </a:ext>
            </a:extLst>
          </p:cNvPr>
          <p:cNvSpPr txBox="1"/>
          <p:nvPr/>
        </p:nvSpPr>
        <p:spPr>
          <a:xfrm>
            <a:off x="7289087" y="4147321"/>
            <a:ext cx="3638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X</a:t>
            </a:r>
          </a:p>
        </p:txBody>
      </p:sp>
      <p:sp>
        <p:nvSpPr>
          <p:cNvPr id="9" name="Google Shape;97;p15">
            <a:extLst>
              <a:ext uri="{FF2B5EF4-FFF2-40B4-BE49-F238E27FC236}">
                <a16:creationId xmlns:a16="http://schemas.microsoft.com/office/drawing/2014/main" id="{A7DFFE0D-805F-BCD1-5D55-3B41231FC47E}"/>
              </a:ext>
            </a:extLst>
          </p:cNvPr>
          <p:cNvSpPr txBox="1">
            <a:spLocks/>
          </p:cNvSpPr>
          <p:nvPr/>
        </p:nvSpPr>
        <p:spPr>
          <a:xfrm>
            <a:off x="5730200" y="6479286"/>
            <a:ext cx="731600" cy="403600"/>
          </a:xfrm>
          <a:prstGeom prst="rect">
            <a:avLst/>
          </a:prstGeom>
          <a:noFill/>
          <a:ln>
            <a:noFill/>
          </a:ln>
        </p:spPr>
        <p:txBody>
          <a:bodyPr spcFirstLastPara="1" wrap="square" lIns="121900" tIns="121900" rIns="121900" bIns="121900" anchor="t" anchorCtr="0">
            <a:noAutofit/>
          </a:bodyPr>
          <a:lstStyle>
            <a:defPPr>
              <a:defRPr lang="en-US"/>
            </a:defPPr>
            <a:lvl1pPr marL="0" lvl="0" algn="ctr" defTabSz="914400" rtl="0" eaLnBrk="1" latinLnBrk="0" hangingPunct="1">
              <a:buNone/>
              <a:defRPr sz="1467" kern="1200">
                <a:solidFill>
                  <a:schemeClr val="dk1"/>
                </a:solidFill>
                <a:latin typeface="Merriweather"/>
                <a:ea typeface="Merriweather"/>
                <a:cs typeface="Merriweather"/>
                <a:sym typeface="Merriweather"/>
              </a:defRPr>
            </a:lvl1pPr>
            <a:lvl2pPr marL="457200" lvl="1" algn="ctr" defTabSz="914400" rtl="0" eaLnBrk="1" latinLnBrk="0" hangingPunct="1">
              <a:buNone/>
              <a:defRPr sz="1467" kern="1200">
                <a:solidFill>
                  <a:schemeClr val="dk1"/>
                </a:solidFill>
                <a:latin typeface="Merriweather"/>
                <a:ea typeface="Merriweather"/>
                <a:cs typeface="Merriweather"/>
                <a:sym typeface="Merriweather"/>
              </a:defRPr>
            </a:lvl2pPr>
            <a:lvl3pPr marL="914400" lvl="2" algn="ctr" defTabSz="914400" rtl="0" eaLnBrk="1" latinLnBrk="0" hangingPunct="1">
              <a:buNone/>
              <a:defRPr sz="1467" kern="1200">
                <a:solidFill>
                  <a:schemeClr val="dk1"/>
                </a:solidFill>
                <a:latin typeface="Merriweather"/>
                <a:ea typeface="Merriweather"/>
                <a:cs typeface="Merriweather"/>
                <a:sym typeface="Merriweather"/>
              </a:defRPr>
            </a:lvl3pPr>
            <a:lvl4pPr marL="1371600" lvl="3" algn="ctr" defTabSz="914400" rtl="0" eaLnBrk="1" latinLnBrk="0" hangingPunct="1">
              <a:buNone/>
              <a:defRPr sz="1467" kern="1200">
                <a:solidFill>
                  <a:schemeClr val="dk1"/>
                </a:solidFill>
                <a:latin typeface="Merriweather"/>
                <a:ea typeface="Merriweather"/>
                <a:cs typeface="Merriweather"/>
                <a:sym typeface="Merriweather"/>
              </a:defRPr>
            </a:lvl4pPr>
            <a:lvl5pPr marL="1828800" lvl="4" algn="ctr" defTabSz="914400" rtl="0" eaLnBrk="1" latinLnBrk="0" hangingPunct="1">
              <a:buNone/>
              <a:defRPr sz="1467" kern="1200">
                <a:solidFill>
                  <a:schemeClr val="dk1"/>
                </a:solidFill>
                <a:latin typeface="Merriweather"/>
                <a:ea typeface="Merriweather"/>
                <a:cs typeface="Merriweather"/>
                <a:sym typeface="Merriweather"/>
              </a:defRPr>
            </a:lvl5pPr>
            <a:lvl6pPr marL="2286000" lvl="5" algn="ctr" defTabSz="914400" rtl="0" eaLnBrk="1" latinLnBrk="0" hangingPunct="1">
              <a:buNone/>
              <a:defRPr sz="1467" kern="1200">
                <a:solidFill>
                  <a:schemeClr val="dk1"/>
                </a:solidFill>
                <a:latin typeface="Merriweather"/>
                <a:ea typeface="Merriweather"/>
                <a:cs typeface="Merriweather"/>
                <a:sym typeface="Merriweather"/>
              </a:defRPr>
            </a:lvl6pPr>
            <a:lvl7pPr marL="2743200" lvl="6" algn="ctr" defTabSz="914400" rtl="0" eaLnBrk="1" latinLnBrk="0" hangingPunct="1">
              <a:buNone/>
              <a:defRPr sz="1467" kern="1200">
                <a:solidFill>
                  <a:schemeClr val="dk1"/>
                </a:solidFill>
                <a:latin typeface="Merriweather"/>
                <a:ea typeface="Merriweather"/>
                <a:cs typeface="Merriweather"/>
                <a:sym typeface="Merriweather"/>
              </a:defRPr>
            </a:lvl7pPr>
            <a:lvl8pPr marL="3200400" lvl="7" algn="ctr" defTabSz="914400" rtl="0" eaLnBrk="1" latinLnBrk="0" hangingPunct="1">
              <a:buNone/>
              <a:defRPr sz="1467" kern="1200">
                <a:solidFill>
                  <a:schemeClr val="dk1"/>
                </a:solidFill>
                <a:latin typeface="Merriweather"/>
                <a:ea typeface="Merriweather"/>
                <a:cs typeface="Merriweather"/>
                <a:sym typeface="Merriweather"/>
              </a:defRPr>
            </a:lvl8pPr>
            <a:lvl9pPr marL="3657600" lvl="8" algn="ctr" defTabSz="914400" rtl="0" eaLnBrk="1" latinLnBrk="0" hangingPunct="1">
              <a:buNone/>
              <a:defRPr sz="1467" kern="1200">
                <a:solidFill>
                  <a:schemeClr val="dk1"/>
                </a:solidFill>
                <a:latin typeface="Merriweather"/>
                <a:ea typeface="Merriweather"/>
                <a:cs typeface="Merriweather"/>
                <a:sym typeface="Merriweather"/>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467" b="0" i="0" u="none" strike="noStrike" kern="1200" cap="none" spc="0" normalizeH="0" baseline="0" noProof="0" smtClean="0">
                <a:ln>
                  <a:noFill/>
                </a:ln>
                <a:solidFill>
                  <a:srgbClr val="222222"/>
                </a:solidFill>
                <a:effectLst/>
                <a:uLnTx/>
                <a:uFillTx/>
                <a:latin typeface="Merriweather"/>
                <a:sym typeface="Merriweather"/>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 sz="1467" b="0" i="0" u="none" strike="noStrike" kern="1200" cap="none" spc="0" normalizeH="0" baseline="0" noProof="0" dirty="0">
              <a:ln>
                <a:noFill/>
              </a:ln>
              <a:solidFill>
                <a:srgbClr val="222222"/>
              </a:solidFill>
              <a:effectLst/>
              <a:uLnTx/>
              <a:uFillTx/>
              <a:latin typeface="Merriweather"/>
              <a:sym typeface="Merriweather"/>
            </a:endParaRPr>
          </a:p>
        </p:txBody>
      </p:sp>
    </p:spTree>
    <p:extLst>
      <p:ext uri="{BB962C8B-B14F-4D97-AF65-F5344CB8AC3E}">
        <p14:creationId xmlns:p14="http://schemas.microsoft.com/office/powerpoint/2010/main" val="1569291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D51665-0DB8-41E4-BC7C-F08D8B56D7A4}"/>
              </a:ext>
            </a:extLst>
          </p:cNvPr>
          <p:cNvPicPr>
            <a:picLocks noChangeAspect="1"/>
          </p:cNvPicPr>
          <p:nvPr/>
        </p:nvPicPr>
        <p:blipFill>
          <a:blip r:embed="rId3"/>
          <a:stretch>
            <a:fillRect/>
          </a:stretch>
        </p:blipFill>
        <p:spPr>
          <a:xfrm>
            <a:off x="0" y="-5080"/>
            <a:ext cx="12192000" cy="6868160"/>
          </a:xfrm>
          <a:prstGeom prst="rect">
            <a:avLst/>
          </a:prstGeom>
        </p:spPr>
      </p:pic>
      <p:sp>
        <p:nvSpPr>
          <p:cNvPr id="7" name="Google Shape;260;p30">
            <a:extLst>
              <a:ext uri="{FF2B5EF4-FFF2-40B4-BE49-F238E27FC236}">
                <a16:creationId xmlns:a16="http://schemas.microsoft.com/office/drawing/2014/main" id="{A2B8E643-A822-4248-8934-F9CD79AB1B4C}"/>
              </a:ext>
            </a:extLst>
          </p:cNvPr>
          <p:cNvSpPr txBox="1">
            <a:spLocks noGrp="1"/>
          </p:cNvSpPr>
          <p:nvPr>
            <p:ph type="body" idx="1"/>
          </p:nvPr>
        </p:nvSpPr>
        <p:spPr>
          <a:xfrm>
            <a:off x="0" y="0"/>
            <a:ext cx="12192000" cy="1037968"/>
          </a:xfrm>
          <a:prstGeom prst="rect">
            <a:avLst/>
          </a:prstGeom>
        </p:spPr>
        <p:txBody>
          <a:bodyPr spcFirstLastPara="1" wrap="square" lIns="121900" tIns="121900" rIns="121900" bIns="121900" anchor="ctr" anchorCtr="0">
            <a:noAutofit/>
          </a:bodyPr>
          <a:lstStyle/>
          <a:p>
            <a:pPr marL="609585" indent="-457189">
              <a:spcBef>
                <a:spcPts val="800"/>
              </a:spcBef>
            </a:pPr>
            <a:r>
              <a:rPr lang="en-US" sz="3200" b="1" i="0" dirty="0">
                <a:latin typeface="Merriweather" panose="00000500000000000000" pitchFamily="2" charset="0"/>
              </a:rPr>
              <a:t>Generator – Discriminator</a:t>
            </a:r>
          </a:p>
        </p:txBody>
      </p:sp>
      <p:sp>
        <p:nvSpPr>
          <p:cNvPr id="2" name="Google Shape;110;p17">
            <a:extLst>
              <a:ext uri="{FF2B5EF4-FFF2-40B4-BE49-F238E27FC236}">
                <a16:creationId xmlns:a16="http://schemas.microsoft.com/office/drawing/2014/main" id="{B1FA1F30-B506-CCA1-4F4A-FE246F46CDCD}"/>
              </a:ext>
            </a:extLst>
          </p:cNvPr>
          <p:cNvSpPr txBox="1">
            <a:spLocks noGrp="1"/>
          </p:cNvSpPr>
          <p:nvPr>
            <p:ph type="sldNum" idx="12"/>
          </p:nvPr>
        </p:nvSpPr>
        <p:spPr>
          <a:xfrm>
            <a:off x="5730945" y="6464560"/>
            <a:ext cx="731600" cy="403600"/>
          </a:xfrm>
          <a:prstGeom prst="rect">
            <a:avLst/>
          </a:prstGeom>
        </p:spPr>
        <p:txBody>
          <a:bodyPr spcFirstLastPara="1" wrap="square" lIns="121900" tIns="121900" rIns="121900" bIns="121900" anchor="t" anchorCtr="0">
            <a:noAutofit/>
          </a:bodyPr>
          <a:lstStyle/>
          <a:p>
            <a:fld id="{00000000-1234-1234-1234-123412341234}" type="slidenum">
              <a:rPr lang="en">
                <a:solidFill>
                  <a:schemeClr val="tx1"/>
                </a:solidFill>
              </a:rPr>
              <a:pPr/>
              <a:t>6</a:t>
            </a:fld>
            <a:endParaRPr dirty="0">
              <a:solidFill>
                <a:schemeClr val="tx1"/>
              </a:solidFill>
            </a:endParaRPr>
          </a:p>
        </p:txBody>
      </p:sp>
      <p:grpSp>
        <p:nvGrpSpPr>
          <p:cNvPr id="11" name="Group 10">
            <a:extLst>
              <a:ext uri="{FF2B5EF4-FFF2-40B4-BE49-F238E27FC236}">
                <a16:creationId xmlns:a16="http://schemas.microsoft.com/office/drawing/2014/main" id="{54926A82-34F1-1AF7-FAFA-A8D8BBBB969D}"/>
              </a:ext>
            </a:extLst>
          </p:cNvPr>
          <p:cNvGrpSpPr/>
          <p:nvPr/>
        </p:nvGrpSpPr>
        <p:grpSpPr>
          <a:xfrm>
            <a:off x="989617" y="1314762"/>
            <a:ext cx="4035902" cy="5403096"/>
            <a:chOff x="989617" y="1314762"/>
            <a:chExt cx="4035902" cy="5403096"/>
          </a:xfrm>
        </p:grpSpPr>
        <p:pic>
          <p:nvPicPr>
            <p:cNvPr id="9" name="Picture 8">
              <a:extLst>
                <a:ext uri="{FF2B5EF4-FFF2-40B4-BE49-F238E27FC236}">
                  <a16:creationId xmlns:a16="http://schemas.microsoft.com/office/drawing/2014/main" id="{D75FF4C9-0E33-2165-5C43-3800DD17C868}"/>
                </a:ext>
              </a:extLst>
            </p:cNvPr>
            <p:cNvPicPr>
              <a:picLocks noChangeAspect="1"/>
            </p:cNvPicPr>
            <p:nvPr/>
          </p:nvPicPr>
          <p:blipFill>
            <a:blip r:embed="rId4"/>
            <a:stretch>
              <a:fillRect/>
            </a:stretch>
          </p:blipFill>
          <p:spPr>
            <a:xfrm>
              <a:off x="989617" y="1314762"/>
              <a:ext cx="4035902" cy="5139373"/>
            </a:xfrm>
            <a:prstGeom prst="rect">
              <a:avLst/>
            </a:prstGeom>
          </p:spPr>
        </p:pic>
        <p:sp>
          <p:nvSpPr>
            <p:cNvPr id="13" name="TextBox 12">
              <a:extLst>
                <a:ext uri="{FF2B5EF4-FFF2-40B4-BE49-F238E27FC236}">
                  <a16:creationId xmlns:a16="http://schemas.microsoft.com/office/drawing/2014/main" id="{814B2826-EB3A-0BC8-5241-9FFCA5E1F5A9}"/>
                </a:ext>
              </a:extLst>
            </p:cNvPr>
            <p:cNvSpPr txBox="1"/>
            <p:nvPr/>
          </p:nvSpPr>
          <p:spPr>
            <a:xfrm>
              <a:off x="2274337" y="6348526"/>
              <a:ext cx="1466462" cy="369332"/>
            </a:xfrm>
            <a:prstGeom prst="rect">
              <a:avLst/>
            </a:prstGeom>
            <a:noFill/>
          </p:spPr>
          <p:txBody>
            <a:bodyPr wrap="square" rtlCol="0">
              <a:spAutoFit/>
            </a:bodyPr>
            <a:lstStyle/>
            <a:p>
              <a:pPr algn="ctr"/>
              <a:r>
                <a:rPr lang="en-IN" dirty="0">
                  <a:latin typeface="Raleway" pitchFamily="2" charset="0"/>
                </a:rPr>
                <a:t>Generator</a:t>
              </a:r>
              <a:endParaRPr lang="en-IN" sz="2000" dirty="0">
                <a:latin typeface="Raleway" pitchFamily="2" charset="0"/>
              </a:endParaRPr>
            </a:p>
          </p:txBody>
        </p:sp>
      </p:grpSp>
      <p:grpSp>
        <p:nvGrpSpPr>
          <p:cNvPr id="18" name="Group 17">
            <a:extLst>
              <a:ext uri="{FF2B5EF4-FFF2-40B4-BE49-F238E27FC236}">
                <a16:creationId xmlns:a16="http://schemas.microsoft.com/office/drawing/2014/main" id="{523CDAE5-C9AE-258F-3178-5D85C2AB766B}"/>
              </a:ext>
            </a:extLst>
          </p:cNvPr>
          <p:cNvGrpSpPr/>
          <p:nvPr/>
        </p:nvGrpSpPr>
        <p:grpSpPr>
          <a:xfrm>
            <a:off x="7348950" y="1037968"/>
            <a:ext cx="3956647" cy="5677010"/>
            <a:chOff x="4684542" y="-919754"/>
            <a:chExt cx="3956647" cy="5677010"/>
          </a:xfrm>
        </p:grpSpPr>
        <p:pic>
          <p:nvPicPr>
            <p:cNvPr id="19" name="Picture 18">
              <a:extLst>
                <a:ext uri="{FF2B5EF4-FFF2-40B4-BE49-F238E27FC236}">
                  <a16:creationId xmlns:a16="http://schemas.microsoft.com/office/drawing/2014/main" id="{92CAEB76-1804-51AC-491B-6E79C1C5EFBF}"/>
                </a:ext>
              </a:extLst>
            </p:cNvPr>
            <p:cNvPicPr>
              <a:picLocks noChangeAspect="1"/>
            </p:cNvPicPr>
            <p:nvPr/>
          </p:nvPicPr>
          <p:blipFill>
            <a:blip r:embed="rId5"/>
            <a:stretch>
              <a:fillRect/>
            </a:stretch>
          </p:blipFill>
          <p:spPr>
            <a:xfrm>
              <a:off x="4684542" y="-919754"/>
              <a:ext cx="3956647" cy="5377138"/>
            </a:xfrm>
            <a:prstGeom prst="rect">
              <a:avLst/>
            </a:prstGeom>
          </p:spPr>
        </p:pic>
        <p:sp>
          <p:nvSpPr>
            <p:cNvPr id="20" name="TextBox 19">
              <a:extLst>
                <a:ext uri="{FF2B5EF4-FFF2-40B4-BE49-F238E27FC236}">
                  <a16:creationId xmlns:a16="http://schemas.microsoft.com/office/drawing/2014/main" id="{2610DA7E-8738-F263-7B5D-FA1421DBB79B}"/>
                </a:ext>
              </a:extLst>
            </p:cNvPr>
            <p:cNvSpPr txBox="1"/>
            <p:nvPr/>
          </p:nvSpPr>
          <p:spPr>
            <a:xfrm>
              <a:off x="5729803" y="4387924"/>
              <a:ext cx="1866123" cy="369332"/>
            </a:xfrm>
            <a:prstGeom prst="rect">
              <a:avLst/>
            </a:prstGeom>
            <a:noFill/>
          </p:spPr>
          <p:txBody>
            <a:bodyPr wrap="square" rtlCol="0">
              <a:spAutoFit/>
            </a:bodyPr>
            <a:lstStyle/>
            <a:p>
              <a:r>
                <a:rPr lang="en-IN" dirty="0">
                  <a:latin typeface="Raleway" pitchFamily="2" charset="0"/>
                </a:rPr>
                <a:t>Discriminator</a:t>
              </a:r>
            </a:p>
          </p:txBody>
        </p:sp>
      </p:grpSp>
    </p:spTree>
    <p:extLst>
      <p:ext uri="{BB962C8B-B14F-4D97-AF65-F5344CB8AC3E}">
        <p14:creationId xmlns:p14="http://schemas.microsoft.com/office/powerpoint/2010/main" val="219309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D51665-0DB8-41E4-BC7C-F08D8B56D7A4}"/>
              </a:ext>
            </a:extLst>
          </p:cNvPr>
          <p:cNvPicPr>
            <a:picLocks noChangeAspect="1"/>
          </p:cNvPicPr>
          <p:nvPr/>
        </p:nvPicPr>
        <p:blipFill>
          <a:blip r:embed="rId3"/>
          <a:stretch>
            <a:fillRect/>
          </a:stretch>
        </p:blipFill>
        <p:spPr>
          <a:xfrm>
            <a:off x="0" y="8965"/>
            <a:ext cx="12192000" cy="6868160"/>
          </a:xfrm>
          <a:prstGeom prst="rect">
            <a:avLst/>
          </a:prstGeom>
        </p:spPr>
      </p:pic>
      <p:sp>
        <p:nvSpPr>
          <p:cNvPr id="7" name="Google Shape;260;p30">
            <a:extLst>
              <a:ext uri="{FF2B5EF4-FFF2-40B4-BE49-F238E27FC236}">
                <a16:creationId xmlns:a16="http://schemas.microsoft.com/office/drawing/2014/main" id="{A2B8E643-A822-4248-8934-F9CD79AB1B4C}"/>
              </a:ext>
            </a:extLst>
          </p:cNvPr>
          <p:cNvSpPr txBox="1">
            <a:spLocks noGrp="1"/>
          </p:cNvSpPr>
          <p:nvPr>
            <p:ph type="body" idx="1"/>
          </p:nvPr>
        </p:nvSpPr>
        <p:spPr>
          <a:xfrm>
            <a:off x="0" y="0"/>
            <a:ext cx="12192000" cy="1037968"/>
          </a:xfrm>
          <a:prstGeom prst="rect">
            <a:avLst/>
          </a:prstGeom>
        </p:spPr>
        <p:txBody>
          <a:bodyPr spcFirstLastPara="1" wrap="square" lIns="121900" tIns="121900" rIns="121900" bIns="121900" anchor="ctr" anchorCtr="0">
            <a:noAutofit/>
          </a:bodyPr>
          <a:lstStyle/>
          <a:p>
            <a:pPr marL="609585" indent="-457189">
              <a:spcBef>
                <a:spcPts val="800"/>
              </a:spcBef>
            </a:pPr>
            <a:r>
              <a:rPr lang="en-US" sz="3200" b="1" i="0" dirty="0">
                <a:latin typeface="Merriweather" panose="00000500000000000000" pitchFamily="2" charset="0"/>
              </a:rPr>
              <a:t>U-Net</a:t>
            </a:r>
          </a:p>
        </p:txBody>
      </p:sp>
      <p:sp>
        <p:nvSpPr>
          <p:cNvPr id="3" name="Google Shape;110;p17">
            <a:extLst>
              <a:ext uri="{FF2B5EF4-FFF2-40B4-BE49-F238E27FC236}">
                <a16:creationId xmlns:a16="http://schemas.microsoft.com/office/drawing/2014/main" id="{ECC8B6D8-3F1B-98C2-8D23-C1E4268B83E7}"/>
              </a:ext>
            </a:extLst>
          </p:cNvPr>
          <p:cNvSpPr txBox="1">
            <a:spLocks noGrp="1"/>
          </p:cNvSpPr>
          <p:nvPr>
            <p:ph type="sldNum" idx="12"/>
          </p:nvPr>
        </p:nvSpPr>
        <p:spPr>
          <a:xfrm>
            <a:off x="5739165" y="6505404"/>
            <a:ext cx="731600" cy="403600"/>
          </a:xfrm>
          <a:prstGeom prst="rect">
            <a:avLst/>
          </a:prstGeom>
        </p:spPr>
        <p:txBody>
          <a:bodyPr spcFirstLastPara="1" wrap="square" lIns="121900" tIns="121900" rIns="121900" bIns="121900" anchor="t" anchorCtr="0">
            <a:noAutofit/>
          </a:bodyPr>
          <a:lstStyle/>
          <a:p>
            <a:fld id="{00000000-1234-1234-1234-123412341234}" type="slidenum">
              <a:rPr lang="en">
                <a:solidFill>
                  <a:schemeClr val="tx1"/>
                </a:solidFill>
              </a:rPr>
              <a:pPr/>
              <a:t>7</a:t>
            </a:fld>
            <a:endParaRPr dirty="0">
              <a:solidFill>
                <a:schemeClr val="tx1"/>
              </a:solidFill>
            </a:endParaRPr>
          </a:p>
        </p:txBody>
      </p:sp>
      <p:grpSp>
        <p:nvGrpSpPr>
          <p:cNvPr id="12" name="Group 11">
            <a:extLst>
              <a:ext uri="{FF2B5EF4-FFF2-40B4-BE49-F238E27FC236}">
                <a16:creationId xmlns:a16="http://schemas.microsoft.com/office/drawing/2014/main" id="{FA27AC9F-1C48-CD92-5020-7B0246304D33}"/>
              </a:ext>
            </a:extLst>
          </p:cNvPr>
          <p:cNvGrpSpPr/>
          <p:nvPr/>
        </p:nvGrpSpPr>
        <p:grpSpPr>
          <a:xfrm>
            <a:off x="1866948" y="1084257"/>
            <a:ext cx="8532751" cy="5329045"/>
            <a:chOff x="1866948" y="1084257"/>
            <a:chExt cx="8532751" cy="5329045"/>
          </a:xfrm>
        </p:grpSpPr>
        <p:pic>
          <p:nvPicPr>
            <p:cNvPr id="5" name="Picture 4">
              <a:extLst>
                <a:ext uri="{FF2B5EF4-FFF2-40B4-BE49-F238E27FC236}">
                  <a16:creationId xmlns:a16="http://schemas.microsoft.com/office/drawing/2014/main" id="{6398789E-7B29-C3D0-7234-36417AF654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6948" y="1084257"/>
              <a:ext cx="8532751" cy="4867612"/>
            </a:xfrm>
            <a:prstGeom prst="rect">
              <a:avLst/>
            </a:prstGeom>
          </p:spPr>
        </p:pic>
        <p:sp>
          <p:nvSpPr>
            <p:cNvPr id="11" name="TextBox 10">
              <a:extLst>
                <a:ext uri="{FF2B5EF4-FFF2-40B4-BE49-F238E27FC236}">
                  <a16:creationId xmlns:a16="http://schemas.microsoft.com/office/drawing/2014/main" id="{AE17BFFE-424A-4014-CBE9-401BE18968B4}"/>
                </a:ext>
              </a:extLst>
            </p:cNvPr>
            <p:cNvSpPr txBox="1"/>
            <p:nvPr/>
          </p:nvSpPr>
          <p:spPr>
            <a:xfrm>
              <a:off x="4472473" y="6043970"/>
              <a:ext cx="2276670" cy="369332"/>
            </a:xfrm>
            <a:prstGeom prst="rect">
              <a:avLst/>
            </a:prstGeom>
            <a:noFill/>
          </p:spPr>
          <p:txBody>
            <a:bodyPr wrap="square" rtlCol="0">
              <a:spAutoFit/>
            </a:bodyPr>
            <a:lstStyle/>
            <a:p>
              <a:pPr algn="ctr"/>
              <a:r>
                <a:rPr lang="en-IN" dirty="0">
                  <a:latin typeface="Raleway" pitchFamily="2" charset="0"/>
                </a:rPr>
                <a:t>U-Net Architecture</a:t>
              </a:r>
            </a:p>
          </p:txBody>
        </p:sp>
      </p:grpSp>
    </p:spTree>
    <p:extLst>
      <p:ext uri="{BB962C8B-B14F-4D97-AF65-F5344CB8AC3E}">
        <p14:creationId xmlns:p14="http://schemas.microsoft.com/office/powerpoint/2010/main" val="351386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93C941-FB6D-BB66-6D20-32B8B3E989B8}"/>
              </a:ext>
            </a:extLst>
          </p:cNvPr>
          <p:cNvSpPr>
            <a:spLocks noGrp="1"/>
          </p:cNvSpPr>
          <p:nvPr>
            <p:ph type="sldNum" idx="12"/>
          </p:nvPr>
        </p:nvSpPr>
        <p:spPr/>
        <p:txBody>
          <a:bodyPr/>
          <a:lstStyle/>
          <a:p>
            <a:fld id="{00000000-1234-1234-1234-123412341234}" type="slidenum">
              <a:rPr lang="en" smtClean="0"/>
              <a:pPr/>
              <a:t>8</a:t>
            </a:fld>
            <a:endParaRPr lang="en"/>
          </a:p>
        </p:txBody>
      </p:sp>
      <p:sp>
        <p:nvSpPr>
          <p:cNvPr id="6" name="TextBox 5">
            <a:extLst>
              <a:ext uri="{FF2B5EF4-FFF2-40B4-BE49-F238E27FC236}">
                <a16:creationId xmlns:a16="http://schemas.microsoft.com/office/drawing/2014/main" id="{1317445D-EA72-7C29-6E5D-DE1BA510B413}"/>
              </a:ext>
            </a:extLst>
          </p:cNvPr>
          <p:cNvSpPr txBox="1"/>
          <p:nvPr/>
        </p:nvSpPr>
        <p:spPr>
          <a:xfrm>
            <a:off x="511629" y="875427"/>
            <a:ext cx="11168742" cy="3826689"/>
          </a:xfrm>
          <a:prstGeom prst="rect">
            <a:avLst/>
          </a:prstGeom>
          <a:noFill/>
        </p:spPr>
        <p:txBody>
          <a:bodyPr wrap="square">
            <a:spAutoFit/>
          </a:bodyPr>
          <a:lstStyle/>
          <a:p>
            <a:pPr marL="609585" lvl="0" indent="-457189">
              <a:spcBef>
                <a:spcPts val="800"/>
              </a:spcBef>
              <a:buClr>
                <a:srgbClr val="222222"/>
              </a:buClr>
              <a:buSzPts val="1800"/>
              <a:buFont typeface="Raleway"/>
              <a:buChar char="◉"/>
            </a:pPr>
            <a:r>
              <a:rPr lang="en-US" sz="2400" kern="0" dirty="0">
                <a:solidFill>
                  <a:srgbClr val="222222"/>
                </a:solidFill>
                <a:latin typeface="Raleway" pitchFamily="2" charset="0"/>
                <a:sym typeface="Raleway"/>
              </a:rPr>
              <a:t>Condition GAN is suitable for image to image translation tasks, where we condition on an input image and generate a corresponding output image.</a:t>
            </a:r>
          </a:p>
          <a:p>
            <a:pPr marL="609585" lvl="0" indent="-457189">
              <a:spcBef>
                <a:spcPts val="800"/>
              </a:spcBef>
              <a:buClr>
                <a:srgbClr val="222222"/>
              </a:buClr>
              <a:buSzPts val="1800"/>
              <a:buFont typeface="Raleway"/>
              <a:buChar char="◉"/>
            </a:pPr>
            <a:r>
              <a:rPr lang="en-US" sz="2400" kern="0" dirty="0">
                <a:solidFill>
                  <a:srgbClr val="222222"/>
                </a:solidFill>
                <a:latin typeface="Raleway" pitchFamily="2" charset="0"/>
                <a:sym typeface="Raleway"/>
              </a:rPr>
              <a:t>For our generator we use a “U-Net” based architecture and for our discriminator we use a Convolutional “PatchGAN” classifier.</a:t>
            </a:r>
          </a:p>
          <a:p>
            <a:pPr marL="609585" lvl="0" indent="-457189">
              <a:spcBef>
                <a:spcPts val="800"/>
              </a:spcBef>
              <a:buClr>
                <a:srgbClr val="222222"/>
              </a:buClr>
              <a:buSzPts val="1800"/>
              <a:buFont typeface="Raleway"/>
              <a:buChar char="◉"/>
            </a:pPr>
            <a:r>
              <a:rPr lang="en-US" sz="2400" kern="0" dirty="0">
                <a:solidFill>
                  <a:srgbClr val="222222"/>
                </a:solidFill>
                <a:latin typeface="Raleway" pitchFamily="2" charset="0"/>
                <a:sym typeface="Raleway"/>
              </a:rPr>
              <a:t>We alternate between one gradient descent step on D then one step on G.</a:t>
            </a:r>
          </a:p>
          <a:p>
            <a:pPr marL="609585" lvl="0" indent="-457189">
              <a:spcBef>
                <a:spcPts val="800"/>
              </a:spcBef>
              <a:buClr>
                <a:srgbClr val="222222"/>
              </a:buClr>
              <a:buSzPts val="1800"/>
              <a:buFont typeface="Raleway"/>
              <a:buChar char="◉"/>
            </a:pPr>
            <a:r>
              <a:rPr lang="en-US" sz="2400" kern="0" dirty="0">
                <a:solidFill>
                  <a:srgbClr val="222222"/>
                </a:solidFill>
                <a:latin typeface="Raleway" pitchFamily="2" charset="0"/>
                <a:sym typeface="Raleway"/>
              </a:rPr>
              <a:t>Batch size is set to 1. Has been demonstrated to be effective at image generation tasks.</a:t>
            </a:r>
          </a:p>
          <a:p>
            <a:pPr marL="609585" lvl="0" indent="-457189">
              <a:spcBef>
                <a:spcPts val="800"/>
              </a:spcBef>
              <a:buClr>
                <a:srgbClr val="222222"/>
              </a:buClr>
              <a:buSzPts val="1800"/>
              <a:buFont typeface="Raleway"/>
              <a:buChar char="◉"/>
            </a:pPr>
            <a:r>
              <a:rPr lang="en-US" sz="2400" kern="0" dirty="0">
                <a:solidFill>
                  <a:srgbClr val="222222"/>
                </a:solidFill>
                <a:latin typeface="Raleway" pitchFamily="2" charset="0"/>
                <a:sym typeface="Raleway"/>
              </a:rPr>
              <a:t>The 70*70 PatchGAN forces outputs that are shaped.</a:t>
            </a:r>
          </a:p>
        </p:txBody>
      </p:sp>
    </p:spTree>
    <p:extLst>
      <p:ext uri="{BB962C8B-B14F-4D97-AF65-F5344CB8AC3E}">
        <p14:creationId xmlns:p14="http://schemas.microsoft.com/office/powerpoint/2010/main" val="171176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93C941-FB6D-BB66-6D20-32B8B3E989B8}"/>
              </a:ext>
            </a:extLst>
          </p:cNvPr>
          <p:cNvSpPr>
            <a:spLocks noGrp="1"/>
          </p:cNvSpPr>
          <p:nvPr>
            <p:ph type="sldNum" idx="12"/>
          </p:nvPr>
        </p:nvSpPr>
        <p:spPr/>
        <p:txBody>
          <a:bodyPr/>
          <a:lstStyle/>
          <a:p>
            <a:fld id="{00000000-1234-1234-1234-123412341234}" type="slidenum">
              <a:rPr lang="en" smtClean="0"/>
              <a:pPr/>
              <a:t>9</a:t>
            </a:fld>
            <a:endParaRPr lang="en"/>
          </a:p>
        </p:txBody>
      </p:sp>
      <p:sp>
        <p:nvSpPr>
          <p:cNvPr id="6" name="TextBox 5">
            <a:extLst>
              <a:ext uri="{FF2B5EF4-FFF2-40B4-BE49-F238E27FC236}">
                <a16:creationId xmlns:a16="http://schemas.microsoft.com/office/drawing/2014/main" id="{1317445D-EA72-7C29-6E5D-DE1BA510B413}"/>
              </a:ext>
            </a:extLst>
          </p:cNvPr>
          <p:cNvSpPr txBox="1"/>
          <p:nvPr/>
        </p:nvSpPr>
        <p:spPr>
          <a:xfrm>
            <a:off x="511629" y="754129"/>
            <a:ext cx="11168742" cy="4924425"/>
          </a:xfrm>
          <a:prstGeom prst="rect">
            <a:avLst/>
          </a:prstGeom>
          <a:noFill/>
        </p:spPr>
        <p:txBody>
          <a:bodyPr wrap="square">
            <a:spAutoFit/>
          </a:bodyPr>
          <a:lstStyle/>
          <a:p>
            <a:pPr marL="457200" marR="0" lvl="0" indent="-342900" algn="l" defTabSz="914400" rtl="0" eaLnBrk="1" fontAlgn="auto" latinLnBrk="0" hangingPunct="1">
              <a:lnSpc>
                <a:spcPct val="100000"/>
              </a:lnSpc>
              <a:spcBef>
                <a:spcPts val="600"/>
              </a:spcBef>
              <a:spcAft>
                <a:spcPts val="0"/>
              </a:spcAft>
              <a:buClr>
                <a:srgbClr val="222222"/>
              </a:buClr>
              <a:buSzPts val="1800"/>
              <a:buFont typeface="Raleway"/>
              <a:buChar char="◉"/>
              <a:tabLst/>
              <a:defRPr/>
            </a:pPr>
            <a:r>
              <a:rPr kumimoji="0" lang="en-US" sz="2400" b="0" i="0" u="none" strike="noStrike" kern="0" cap="none" spc="0" normalizeH="0" baseline="0" noProof="0" dirty="0">
                <a:ln>
                  <a:noFill/>
                </a:ln>
                <a:solidFill>
                  <a:srgbClr val="222222"/>
                </a:solidFill>
                <a:effectLst/>
                <a:uLnTx/>
                <a:uFillTx/>
                <a:latin typeface="Raleway" pitchFamily="2" charset="0"/>
                <a:sym typeface="Raleway"/>
              </a:rPr>
              <a:t>Generator architectures:</a:t>
            </a:r>
          </a:p>
          <a:p>
            <a:pPr marL="914400" lvl="1" indent="-342900">
              <a:spcBef>
                <a:spcPts val="600"/>
              </a:spcBef>
              <a:buClr>
                <a:srgbClr val="222222"/>
              </a:buClr>
              <a:buSzPts val="1800"/>
              <a:buFont typeface="Arial" panose="020B0604020202020204" pitchFamily="34" charset="0"/>
              <a:buChar char="•"/>
              <a:defRPr/>
            </a:pPr>
            <a:r>
              <a:rPr kumimoji="0" lang="en-US" sz="2400" b="0" i="0" u="none" strike="noStrike" kern="0" cap="none" spc="0" normalizeH="0" baseline="0" noProof="0" dirty="0">
                <a:ln>
                  <a:noFill/>
                </a:ln>
                <a:solidFill>
                  <a:srgbClr val="222222"/>
                </a:solidFill>
                <a:effectLst/>
                <a:uLnTx/>
                <a:uFillTx/>
                <a:latin typeface="Raleway"/>
                <a:sym typeface="Raleway"/>
              </a:rPr>
              <a:t>Encoder : </a:t>
            </a:r>
          </a:p>
          <a:p>
            <a:pPr marL="114300" marR="0" lvl="0" algn="l" defTabSz="914400" rtl="0" eaLnBrk="1" fontAlgn="auto" latinLnBrk="0" hangingPunct="1">
              <a:lnSpc>
                <a:spcPct val="100000"/>
              </a:lnSpc>
              <a:spcBef>
                <a:spcPts val="600"/>
              </a:spcBef>
              <a:spcAft>
                <a:spcPts val="0"/>
              </a:spcAft>
              <a:buClr>
                <a:srgbClr val="222222"/>
              </a:buClr>
              <a:buSzPts val="1800"/>
              <a:tabLst/>
              <a:defRPr/>
            </a:pPr>
            <a:r>
              <a:rPr kumimoji="0" lang="en-US" sz="2400" b="0" i="0" u="none" strike="noStrike" kern="0" cap="none" spc="0" normalizeH="0" baseline="0" noProof="0" dirty="0">
                <a:ln>
                  <a:noFill/>
                </a:ln>
                <a:solidFill>
                  <a:srgbClr val="222222"/>
                </a:solidFill>
                <a:effectLst/>
                <a:uLnTx/>
                <a:uFillTx/>
                <a:latin typeface="Raleway"/>
                <a:sym typeface="Raleway"/>
              </a:rPr>
              <a:t>	C64-C128-C256-C512-C512-C512-C512-C512</a:t>
            </a:r>
          </a:p>
          <a:p>
            <a:pPr marL="914400" lvl="1" indent="-342900">
              <a:spcBef>
                <a:spcPts val="600"/>
              </a:spcBef>
              <a:buClr>
                <a:srgbClr val="222222"/>
              </a:buClr>
              <a:buSzPts val="1800"/>
              <a:buFont typeface="Arial" panose="020B0604020202020204" pitchFamily="34" charset="0"/>
              <a:buChar char="•"/>
              <a:defRPr/>
            </a:pPr>
            <a:r>
              <a:rPr kumimoji="0" lang="en-US" sz="2400" b="0" i="0" u="none" strike="noStrike" kern="0" cap="none" spc="0" normalizeH="0" baseline="0" noProof="0" dirty="0">
                <a:ln>
                  <a:noFill/>
                </a:ln>
                <a:solidFill>
                  <a:srgbClr val="222222"/>
                </a:solidFill>
                <a:effectLst/>
                <a:uLnTx/>
                <a:uFillTx/>
                <a:latin typeface="Raleway"/>
                <a:sym typeface="Raleway"/>
              </a:rPr>
              <a:t>Decoder :</a:t>
            </a:r>
          </a:p>
          <a:p>
            <a:pPr marL="114300" marR="0" lvl="0" algn="l" defTabSz="914400" rtl="0" eaLnBrk="1" fontAlgn="auto" latinLnBrk="0" hangingPunct="1">
              <a:lnSpc>
                <a:spcPct val="100000"/>
              </a:lnSpc>
              <a:spcBef>
                <a:spcPts val="600"/>
              </a:spcBef>
              <a:spcAft>
                <a:spcPts val="0"/>
              </a:spcAft>
              <a:buClr>
                <a:srgbClr val="222222"/>
              </a:buClr>
              <a:buSzPts val="1800"/>
              <a:tabLst/>
              <a:defRPr/>
            </a:pPr>
            <a:r>
              <a:rPr kumimoji="0" lang="en-US" sz="2400" b="0" i="0" u="none" strike="noStrike" kern="0" cap="none" spc="0" normalizeH="0" baseline="0" noProof="0" dirty="0">
                <a:ln>
                  <a:noFill/>
                </a:ln>
                <a:solidFill>
                  <a:srgbClr val="222222"/>
                </a:solidFill>
                <a:effectLst/>
                <a:uLnTx/>
                <a:uFillTx/>
                <a:latin typeface="Raleway"/>
                <a:sym typeface="Raleway"/>
              </a:rPr>
              <a:t>	CD512-CD512-CD512-CD512-CD256-C128-C64</a:t>
            </a:r>
          </a:p>
          <a:p>
            <a:pPr marL="114300" marR="0" lvl="0" algn="l" defTabSz="914400" rtl="0" eaLnBrk="1" fontAlgn="auto" latinLnBrk="0" hangingPunct="1">
              <a:lnSpc>
                <a:spcPct val="100000"/>
              </a:lnSpc>
              <a:spcBef>
                <a:spcPts val="600"/>
              </a:spcBef>
              <a:spcAft>
                <a:spcPts val="0"/>
              </a:spcAft>
              <a:buClr>
                <a:srgbClr val="222222"/>
              </a:buClr>
              <a:buSzPts val="1800"/>
              <a:tabLst/>
              <a:defRPr/>
            </a:pPr>
            <a:r>
              <a:rPr kumimoji="0" lang="en-US" sz="2400" b="0" i="0" u="none" strike="noStrike" kern="0" cap="none" spc="0" normalizeH="0" baseline="0" noProof="0" dirty="0">
                <a:ln>
                  <a:noFill/>
                </a:ln>
                <a:solidFill>
                  <a:srgbClr val="222222"/>
                </a:solidFill>
                <a:effectLst/>
                <a:uLnTx/>
                <a:uFillTx/>
                <a:latin typeface="Raleway"/>
                <a:sym typeface="Raleway"/>
              </a:rPr>
              <a:t>	Where, </a:t>
            </a:r>
          </a:p>
          <a:p>
            <a:pPr marL="114300" marR="0" lvl="0" algn="l" defTabSz="914400" rtl="0" eaLnBrk="1" fontAlgn="auto" latinLnBrk="0" hangingPunct="1">
              <a:lnSpc>
                <a:spcPct val="100000"/>
              </a:lnSpc>
              <a:spcBef>
                <a:spcPts val="600"/>
              </a:spcBef>
              <a:spcAft>
                <a:spcPts val="0"/>
              </a:spcAft>
              <a:buClr>
                <a:srgbClr val="222222"/>
              </a:buClr>
              <a:buSzPts val="1800"/>
              <a:tabLst/>
              <a:defRPr/>
            </a:pPr>
            <a:r>
              <a:rPr lang="en-US" sz="2400" kern="0" dirty="0">
                <a:solidFill>
                  <a:srgbClr val="222222"/>
                </a:solidFill>
                <a:latin typeface="Raleway"/>
                <a:sym typeface="Raleway"/>
              </a:rPr>
              <a:t>		</a:t>
            </a:r>
            <a:r>
              <a:rPr kumimoji="0" lang="en-US" sz="2400" b="0" i="0" u="none" strike="noStrike" kern="0" cap="none" spc="0" normalizeH="0" baseline="0" noProof="0" dirty="0">
                <a:ln>
                  <a:noFill/>
                </a:ln>
                <a:solidFill>
                  <a:srgbClr val="222222"/>
                </a:solidFill>
                <a:effectLst/>
                <a:uLnTx/>
                <a:uFillTx/>
                <a:latin typeface="Raleway"/>
                <a:sym typeface="Raleway"/>
              </a:rPr>
              <a:t>D = Convolutional Dropout</a:t>
            </a:r>
          </a:p>
          <a:p>
            <a:pPr marL="457200" marR="0" lvl="0" indent="-342900" algn="l" defTabSz="914400" rtl="0" eaLnBrk="1" fontAlgn="auto" latinLnBrk="0" hangingPunct="1">
              <a:lnSpc>
                <a:spcPct val="100000"/>
              </a:lnSpc>
              <a:spcBef>
                <a:spcPts val="600"/>
              </a:spcBef>
              <a:spcAft>
                <a:spcPts val="0"/>
              </a:spcAft>
              <a:buClr>
                <a:srgbClr val="222222"/>
              </a:buClr>
              <a:buSzPts val="1800"/>
              <a:buFont typeface="Raleway"/>
              <a:buChar char="◉"/>
              <a:tabLst/>
              <a:defRPr/>
            </a:pPr>
            <a:r>
              <a:rPr kumimoji="0" lang="en-US" sz="2400" b="0" i="0" u="none" strike="noStrike" kern="0" cap="none" spc="0" normalizeH="0" baseline="0" noProof="0" dirty="0">
                <a:ln>
                  <a:noFill/>
                </a:ln>
                <a:solidFill>
                  <a:srgbClr val="222222"/>
                </a:solidFill>
                <a:effectLst/>
                <a:uLnTx/>
                <a:uFillTx/>
                <a:latin typeface="Raleway" pitchFamily="2" charset="0"/>
                <a:ea typeface="+mn-ea"/>
                <a:cs typeface="+mn-cs"/>
                <a:sym typeface="Raleway"/>
              </a:rPr>
              <a:t>Generator architectures:</a:t>
            </a:r>
          </a:p>
          <a:p>
            <a:pPr marL="114300" marR="0" lvl="0" algn="l" defTabSz="914400" rtl="0" eaLnBrk="1" fontAlgn="auto" latinLnBrk="0" hangingPunct="1">
              <a:lnSpc>
                <a:spcPct val="100000"/>
              </a:lnSpc>
              <a:spcBef>
                <a:spcPts val="600"/>
              </a:spcBef>
              <a:spcAft>
                <a:spcPts val="0"/>
              </a:spcAft>
              <a:buClr>
                <a:srgbClr val="222222"/>
              </a:buClr>
              <a:buSzPts val="1800"/>
              <a:tabLst/>
              <a:defRPr/>
            </a:pPr>
            <a:r>
              <a:rPr lang="en-US" sz="2400" kern="0" dirty="0">
                <a:solidFill>
                  <a:srgbClr val="222222"/>
                </a:solidFill>
                <a:latin typeface="Raleway"/>
                <a:sym typeface="Raleway"/>
              </a:rPr>
              <a:t>	</a:t>
            </a:r>
            <a:r>
              <a:rPr kumimoji="0" lang="en-US" sz="2400" b="0" i="0" u="none" strike="noStrike" kern="0" cap="none" spc="0" normalizeH="0" baseline="0" noProof="0" dirty="0">
                <a:ln>
                  <a:noFill/>
                </a:ln>
                <a:solidFill>
                  <a:srgbClr val="222222"/>
                </a:solidFill>
                <a:effectLst/>
                <a:uLnTx/>
                <a:uFillTx/>
                <a:latin typeface="Raleway"/>
                <a:sym typeface="Raleway"/>
              </a:rPr>
              <a:t>The 70*70 discriminator architectures is:</a:t>
            </a:r>
          </a:p>
          <a:p>
            <a:pPr marL="114300" marR="0" lvl="0" algn="l" defTabSz="914400" rtl="0" eaLnBrk="1" fontAlgn="auto" latinLnBrk="0" hangingPunct="1">
              <a:lnSpc>
                <a:spcPct val="100000"/>
              </a:lnSpc>
              <a:spcBef>
                <a:spcPts val="600"/>
              </a:spcBef>
              <a:spcAft>
                <a:spcPts val="0"/>
              </a:spcAft>
              <a:buClr>
                <a:srgbClr val="222222"/>
              </a:buClr>
              <a:buSzPts val="1800"/>
              <a:tabLst/>
              <a:defRPr/>
            </a:pPr>
            <a:r>
              <a:rPr kumimoji="0" lang="en-US" sz="2400" b="0" i="0" u="none" strike="noStrike" kern="0" cap="none" spc="0" normalizeH="0" baseline="0" noProof="0" dirty="0">
                <a:ln>
                  <a:noFill/>
                </a:ln>
                <a:solidFill>
                  <a:srgbClr val="222222"/>
                </a:solidFill>
                <a:effectLst/>
                <a:uLnTx/>
                <a:uFillTx/>
                <a:latin typeface="Raleway"/>
                <a:sym typeface="Raleway"/>
              </a:rPr>
              <a:t>	C64-C128-C256-C512</a:t>
            </a:r>
          </a:p>
          <a:p>
            <a:pPr marL="457200" marR="0" lvl="0" indent="-342900" algn="l" defTabSz="914400" rtl="0" eaLnBrk="1" fontAlgn="auto" latinLnBrk="0" hangingPunct="1">
              <a:lnSpc>
                <a:spcPct val="100000"/>
              </a:lnSpc>
              <a:spcBef>
                <a:spcPts val="600"/>
              </a:spcBef>
              <a:spcAft>
                <a:spcPts val="0"/>
              </a:spcAft>
              <a:buClr>
                <a:srgbClr val="222222"/>
              </a:buClr>
              <a:buSzPts val="1800"/>
              <a:buFont typeface="Raleway"/>
              <a:buChar char="◉"/>
              <a:tabLst/>
              <a:defRPr/>
            </a:pPr>
            <a:r>
              <a:rPr kumimoji="0" lang="en-US" sz="2400" b="0" i="0" u="none" strike="noStrike" kern="0" cap="none" spc="0" normalizeH="0" baseline="0" noProof="0" dirty="0">
                <a:ln>
                  <a:noFill/>
                </a:ln>
                <a:solidFill>
                  <a:srgbClr val="222222"/>
                </a:solidFill>
                <a:effectLst/>
                <a:uLnTx/>
                <a:uFillTx/>
                <a:latin typeface="Raleway" pitchFamily="2" charset="0"/>
                <a:ea typeface="+mn-ea"/>
                <a:cs typeface="+mn-cs"/>
                <a:sym typeface="Raleway"/>
              </a:rPr>
              <a:t>All </a:t>
            </a:r>
            <a:r>
              <a:rPr kumimoji="0" lang="en-US" sz="2400" b="0" i="0" u="none" strike="noStrike" kern="0" cap="none" spc="0" normalizeH="0" baseline="0" noProof="0" dirty="0" err="1">
                <a:ln>
                  <a:noFill/>
                </a:ln>
                <a:solidFill>
                  <a:srgbClr val="222222"/>
                </a:solidFill>
                <a:effectLst/>
                <a:uLnTx/>
                <a:uFillTx/>
                <a:latin typeface="Raleway" pitchFamily="2" charset="0"/>
                <a:ea typeface="+mn-ea"/>
                <a:cs typeface="+mn-cs"/>
                <a:sym typeface="Raleway"/>
              </a:rPr>
              <a:t>ReLUs</a:t>
            </a:r>
            <a:r>
              <a:rPr kumimoji="0" lang="en-US" sz="2400" b="0" i="0" u="none" strike="noStrike" kern="0" cap="none" spc="0" normalizeH="0" baseline="0" noProof="0" dirty="0">
                <a:ln>
                  <a:noFill/>
                </a:ln>
                <a:solidFill>
                  <a:srgbClr val="222222"/>
                </a:solidFill>
                <a:effectLst/>
                <a:uLnTx/>
                <a:uFillTx/>
                <a:latin typeface="Raleway" pitchFamily="2" charset="0"/>
                <a:ea typeface="+mn-ea"/>
                <a:cs typeface="+mn-cs"/>
                <a:sym typeface="Raleway"/>
              </a:rPr>
              <a:t> are leaky, with slope 0.2.</a:t>
            </a:r>
          </a:p>
        </p:txBody>
      </p:sp>
    </p:spTree>
    <p:extLst>
      <p:ext uri="{BB962C8B-B14F-4D97-AF65-F5344CB8AC3E}">
        <p14:creationId xmlns:p14="http://schemas.microsoft.com/office/powerpoint/2010/main" val="400536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thello template">
  <a:themeElements>
    <a:clrScheme name="Custom 347">
      <a:dk1>
        <a:srgbClr val="222222"/>
      </a:dk1>
      <a:lt1>
        <a:srgbClr val="FFFFFF"/>
      </a:lt1>
      <a:dk2>
        <a:srgbClr val="8B8B8B"/>
      </a:dk2>
      <a:lt2>
        <a:srgbClr val="F3F3F3"/>
      </a:lt2>
      <a:accent1>
        <a:srgbClr val="A8122A"/>
      </a:accent1>
      <a:accent2>
        <a:srgbClr val="B88A92"/>
      </a:accent2>
      <a:accent3>
        <a:srgbClr val="F5F1E0"/>
      </a:accent3>
      <a:accent4>
        <a:srgbClr val="D6CEAD"/>
      </a:accent4>
      <a:accent5>
        <a:srgbClr val="434343"/>
      </a:accent5>
      <a:accent6>
        <a:srgbClr val="B7B7B7"/>
      </a:accent6>
      <a:hlink>
        <a:srgbClr val="A812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1301</TotalTime>
  <Words>926</Words>
  <Application>Microsoft Office PowerPoint</Application>
  <PresentationFormat>Widescreen</PresentationFormat>
  <Paragraphs>128</Paragraphs>
  <Slides>16</Slides>
  <Notes>10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Arial</vt:lpstr>
      <vt:lpstr>Calibri</vt:lpstr>
      <vt:lpstr>Calibri Light</vt:lpstr>
      <vt:lpstr>Merriweather</vt:lpstr>
      <vt:lpstr>Raleway</vt:lpstr>
      <vt:lpstr>Othello template</vt:lpstr>
      <vt:lpstr>Office Theme</vt:lpstr>
      <vt:lpstr>Image-to-Image Translation with Generative Adversarial Networks</vt:lpstr>
      <vt:lpstr>Overview</vt:lpstr>
      <vt:lpstr>Dataset Details</vt:lpstr>
      <vt:lpstr>Methodology</vt:lpstr>
      <vt:lpstr>Image to Image translation</vt:lpstr>
      <vt:lpstr>PowerPoint Presentation</vt:lpstr>
      <vt:lpstr>PowerPoint Presentation</vt:lpstr>
      <vt:lpstr>PowerPoint Presentation</vt:lpstr>
      <vt:lpstr>PowerPoint Presentation</vt:lpstr>
      <vt:lpstr>PowerPoint Presentation</vt:lpstr>
      <vt:lpstr>Modifications</vt:lpstr>
      <vt:lpstr>PowerPoint Presentation</vt:lpstr>
      <vt:lpstr>PowerPoint Presentation</vt:lpstr>
      <vt:lpstr>Results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Processing of Range Queries over Distributed Relational Databases</dc:title>
  <dc:creator>Magar Pankaj Kumar Dada</dc:creator>
  <cp:lastModifiedBy>Magar Pankaj Kumar Dada</cp:lastModifiedBy>
  <cp:revision>60</cp:revision>
  <dcterms:created xsi:type="dcterms:W3CDTF">2022-12-06T12:23:06Z</dcterms:created>
  <dcterms:modified xsi:type="dcterms:W3CDTF">2022-12-20T04:00:08Z</dcterms:modified>
</cp:coreProperties>
</file>